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0" r:id="rId1"/>
  </p:sldMasterIdLst>
  <p:sldIdLst>
    <p:sldId id="256" r:id="rId2"/>
    <p:sldId id="257" r:id="rId3"/>
    <p:sldId id="258" r:id="rId4"/>
    <p:sldId id="272" r:id="rId5"/>
    <p:sldId id="269" r:id="rId6"/>
    <p:sldId id="268" r:id="rId7"/>
    <p:sldId id="260" r:id="rId8"/>
    <p:sldId id="270" r:id="rId9"/>
    <p:sldId id="262" r:id="rId10"/>
    <p:sldId id="259" r:id="rId11"/>
    <p:sldId id="264" r:id="rId12"/>
    <p:sldId id="265" r:id="rId13"/>
    <p:sldId id="261" r:id="rId14"/>
    <p:sldId id="267" r:id="rId15"/>
    <p:sldId id="273" r:id="rId16"/>
    <p:sldId id="266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>
        <p:scale>
          <a:sx n="92" d="100"/>
          <a:sy n="92" d="100"/>
        </p:scale>
        <p:origin x="-121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005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4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1317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98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5070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66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49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89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5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7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89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8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30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99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382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5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1/8/2024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17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  <p:sldLayoutId id="2147483952" r:id="rId12"/>
    <p:sldLayoutId id="2147483953" r:id="rId13"/>
    <p:sldLayoutId id="2147483954" r:id="rId14"/>
    <p:sldLayoutId id="2147483955" r:id="rId15"/>
    <p:sldLayoutId id="214748395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olimp.hoippo.km.u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n.gov.ua/ua/npa/pro-provedennya-vseukrayinskih-uchnivskih-olimpiad-z-navchalnih-predmetiv-i-turniriv-u-20232024-navchalnomu-roci" TargetMode="External"/><Relationship Id="rId2" Type="http://schemas.openxmlformats.org/officeDocument/2006/relationships/hyperlink" Target="https://zakon.rada.gov.ua/laws/show/z1318-11#Tex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surl.li/egzx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xmlns="" id="{A692209D-B607-46C3-8560-07AF722916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94874638-CF15-4908-BC4B-4908744D0B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3479799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2D82F048-A477-04F9-5920-9EDDA44E8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329" y="-157295"/>
            <a:ext cx="2225668" cy="296450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9265" y="409633"/>
            <a:ext cx="5915680" cy="1702970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Хмельницький обласний інститут</a:t>
            </a:r>
            <a:br>
              <a:rPr lang="uk-UA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uk-UA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післядипломної педагогічної освіти                    імені Анатолія Назаренка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ea typeface="+mj-lt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uk-UA" sz="3000" b="1" i="1" dirty="0">
              <a:solidFill>
                <a:srgbClr val="FEFF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xmlns="" id="{5F1B8348-CD6E-4561-A704-C232D9A26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White">
          <a:xfrm>
            <a:off x="0" y="5033007"/>
            <a:ext cx="4053016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Підзаголовок 2">
            <a:extLst>
              <a:ext uri="{FF2B5EF4-FFF2-40B4-BE49-F238E27FC236}">
                <a16:creationId xmlns:a16="http://schemas.microsoft.com/office/drawing/2014/main" xmlns="" id="{9794060F-D16C-BDF1-FB96-BC9B88CCF392}"/>
              </a:ext>
            </a:extLst>
          </p:cNvPr>
          <p:cNvSpPr txBox="1">
            <a:spLocks/>
          </p:cNvSpPr>
          <p:nvPr/>
        </p:nvSpPr>
        <p:spPr>
          <a:xfrm>
            <a:off x="4288361" y="5705668"/>
            <a:ext cx="4132600" cy="8570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b="1" i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9 січня 2024 року </a:t>
            </a:r>
            <a:r>
              <a:rPr lang="uk-UA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</a:br>
            <a:r>
              <a:rPr lang="uk-UA" sz="2800" b="1" dirty="0">
                <a:latin typeface="Calibri"/>
                <a:ea typeface="+mn-lt"/>
                <a:cs typeface="+mn-lt"/>
              </a:rPr>
              <a:t> </a:t>
            </a:r>
            <a:endParaRPr lang="uk-UA" sz="2800" dirty="0">
              <a:latin typeface="Calibri"/>
              <a:ea typeface="Calibri"/>
              <a:cs typeface="Calibri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3729E9CC-E947-4AA6-85BA-1873DFD5917F}"/>
              </a:ext>
            </a:extLst>
          </p:cNvPr>
          <p:cNvSpPr/>
          <p:nvPr/>
        </p:nvSpPr>
        <p:spPr>
          <a:xfrm>
            <a:off x="3670663" y="2522236"/>
            <a:ext cx="5384282" cy="2506023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Організація та проведення ІІІ етапу Всеукраїнських учнівських олімпіад 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з навчальних предметів у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2023/2024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навчальному році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/>
            </a:r>
            <a:b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662F9C-817D-D149-857C-D7870F7F3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7" y="91175"/>
            <a:ext cx="8769927" cy="59047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Графік проведення ІІІ етапу Всеукраїнських учнівських олімпіад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E803EB2A-C9CF-4D82-AC1F-904F1E3D4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37311"/>
              </p:ext>
            </p:extLst>
          </p:nvPr>
        </p:nvGraphicFramePr>
        <p:xfrm>
          <a:off x="224444" y="698266"/>
          <a:ext cx="8803178" cy="615973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426009">
                  <a:extLst>
                    <a:ext uri="{9D8B030D-6E8A-4147-A177-3AD203B41FA5}">
                      <a16:colId xmlns:a16="http://schemas.microsoft.com/office/drawing/2014/main" xmlns="" val="262378983"/>
                    </a:ext>
                  </a:extLst>
                </a:gridCol>
                <a:gridCol w="4377169">
                  <a:extLst>
                    <a:ext uri="{9D8B030D-6E8A-4147-A177-3AD203B41FA5}">
                      <a16:colId xmlns:a16="http://schemas.microsoft.com/office/drawing/2014/main" xmlns="" val="4010774824"/>
                    </a:ext>
                  </a:extLst>
                </a:gridCol>
              </a:tblGrid>
              <a:tr h="2179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Навчальний предмет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200" b="1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6026957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(8-11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13.01.2024 р. І тур (</a:t>
                      </a:r>
                      <a:r>
                        <a:rPr lang="ru-RU" sz="12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відбірковий</a:t>
                      </a: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дистанційно</a:t>
                      </a:r>
                      <a:endParaRPr lang="ru-RU" sz="120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0040599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мова та література (8-11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14.01.2024 р.</a:t>
                      </a: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очно</a:t>
                      </a:r>
                      <a:endParaRPr lang="ru-RU" sz="120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787032"/>
                  </a:ext>
                </a:extLst>
              </a:tr>
              <a:tr h="2845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(8-11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20.01.2024 р. ІІ тур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53886983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Астрономія (10-11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21.01.2024 р.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9200805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Географія (8-11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21.01.2024 р.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5009673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Біологія (8-11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27.01.2024 р.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4075628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Правознавство (9-11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27.01.2024 р.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3327619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(7-11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ru-RU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єдиними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завданнями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ІМЗО </a:t>
                      </a: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28.01.2024 р.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3231024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Економіка (9-11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28.01.2024 р.</a:t>
                      </a: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дистанційно</a:t>
                      </a:r>
                      <a:endParaRPr lang="uk-UA" sz="1200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9597135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Фізика (8-11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04.02.2024 р.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1439656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технології (9-11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ru-RU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єдиними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завданнями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ІМЗО 10.02.2024 р. </a:t>
                      </a: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очно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6257566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Польська мова та література (9-11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10.02.2024 р. очно</a:t>
                      </a: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0028935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Екологія (10-11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11.02.2024 р. очно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4107514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Іноземна мова (англійська) (9-11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11.02.2024 р.</a:t>
                      </a: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тур (</a:t>
                      </a:r>
                      <a:r>
                        <a:rPr lang="ru-RU" sz="12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відбірковий</a:t>
                      </a: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дистанційно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5018860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Хімія (8-11 класи)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17.02.2024 р. очно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9877116"/>
                  </a:ext>
                </a:extLst>
              </a:tr>
              <a:tr h="21790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Інформатика 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17.02.2024 р.</a:t>
                      </a: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тур (</a:t>
                      </a:r>
                      <a:r>
                        <a:rPr lang="ru-RU" sz="12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відбірковий</a:t>
                      </a: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дистанційно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3927641"/>
                  </a:ext>
                </a:extLst>
              </a:tr>
              <a:tr h="21790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18.02.2024 р. ІІ тур очно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71724948"/>
                  </a:ext>
                </a:extLst>
              </a:tr>
              <a:tr h="414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Технології (трудове навчання) -(9, 11 класи)</a:t>
                      </a: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18.02.2024 р. очно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7839988"/>
                  </a:ext>
                </a:extLst>
              </a:tr>
              <a:tr h="4148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Іноземна мова (англійська) (9-11 класи)</a:t>
                      </a: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18.02.2024 р. ІІ тур очно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3434062"/>
                  </a:ext>
                </a:extLst>
              </a:tr>
              <a:tr h="292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Іноземна мова (німецька, французька) (9-11 класи)</a:t>
                      </a:r>
                    </a:p>
                  </a:txBody>
                  <a:tcPr marL="25400" marR="38100" marT="38100" marB="3810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18.02.2024 р</a:t>
                      </a:r>
                      <a:r>
                        <a:rPr lang="ru-RU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2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очно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" marR="9745" marT="9745" marB="9745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3237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485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3029B918-BF04-4925-A018-F257CC8E6BD2}"/>
              </a:ext>
            </a:extLst>
          </p:cNvPr>
          <p:cNvSpPr txBox="1">
            <a:spLocks/>
          </p:cNvSpPr>
          <p:nvPr/>
        </p:nvSpPr>
        <p:spPr>
          <a:xfrm>
            <a:off x="1340528" y="188652"/>
            <a:ext cx="7182035" cy="1260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endParaRPr lang="ru-RU" i="1" dirty="0"/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484B9B42-49A7-4FA9-81A5-48B050E2D490}"/>
              </a:ext>
            </a:extLst>
          </p:cNvPr>
          <p:cNvSpPr/>
          <p:nvPr/>
        </p:nvSpPr>
        <p:spPr>
          <a:xfrm>
            <a:off x="1587731" y="1449282"/>
            <a:ext cx="7201685" cy="3721234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2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ІІІ етапі Всеукраїнських учнівських олімпіад беруть учні, які на ІІ етапі отримали І місце.</a:t>
            </a:r>
          </a:p>
          <a:p>
            <a:pPr algn="just"/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оргкомітету ІІІ етапу учнівських олімпіад (протокол №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від 27.12.2023 р.)</a:t>
            </a: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8666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374072" y="1155470"/>
            <a:ext cx="8620299" cy="44809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Лист-згода</a:t>
            </a:r>
          </a:p>
          <a:p>
            <a:pPr>
              <a:lnSpc>
                <a:spcPct val="150000"/>
              </a:lnSpc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                                                                                                                            (батько/мати/опікун)</a:t>
            </a:r>
            <a:b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__________________________________________________________________________</a:t>
            </a:r>
          </a:p>
          <a:p>
            <a:pPr algn="just">
              <a:lnSpc>
                <a:spcPct val="150000"/>
              </a:lnSpc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(ПІБ одного з батьків чи особи, що їх замінює, а також номер і серія паспорта)</a:t>
            </a:r>
          </a:p>
          <a:p>
            <a:pPr algn="just">
              <a:lnSpc>
                <a:spcPct val="150000"/>
              </a:lnSpc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ПІБ дитини:______________________________________</a:t>
            </a:r>
          </a:p>
          <a:p>
            <a:pPr algn="just">
              <a:lnSpc>
                <a:spcPct val="150000"/>
              </a:lnSpc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народження: _____________________________________</a:t>
            </a:r>
          </a:p>
          <a:p>
            <a:pPr algn="just">
              <a:lnSpc>
                <a:spcPct val="150000"/>
              </a:lnSpc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Ознайомлений(на) з умовами проведення олімпіади та надаю згоду на участь моєї дитини в ІІІ етапі Всеукраїнської учнівської олімпіади з ___________________________, яка буде проводитися</a:t>
            </a:r>
          </a:p>
          <a:p>
            <a:pPr algn="just">
              <a:lnSpc>
                <a:spcPct val="150000"/>
              </a:lnSpc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«____» _____________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року (в очній формі) в м. Хмельницькому за </a:t>
            </a:r>
            <a:r>
              <a:rPr lang="uk-UA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адресою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____________________________________________________________________________________</a:t>
            </a:r>
          </a:p>
          <a:p>
            <a:pPr algn="just">
              <a:lnSpc>
                <a:spcPct val="150000"/>
              </a:lnSpc>
            </a:pP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                                                                                       _____________________</a:t>
            </a:r>
          </a:p>
          <a:p>
            <a:pPr algn="just">
              <a:lnSpc>
                <a:spcPct val="150000"/>
              </a:lnSpc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(дата)                                                                                                                      (підпис)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3063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AAB444-2B5E-4291-A826-42B2460F1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2670" y="597476"/>
            <a:ext cx="7273772" cy="858461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день проведення олімпіади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981636-346A-4F19-AE60-575AC9E09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214" y="1769614"/>
            <a:ext cx="7966228" cy="4666697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заїзд команд учасників олімпіад здійснюється в день їх проведення;</a:t>
            </a:r>
          </a:p>
          <a:p>
            <a:pPr marL="0" indent="0" algn="just">
              <a:buNone/>
            </a:pP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 учасників буде проходити з 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</a:t>
            </a:r>
            <a:r>
              <a:rPr lang="uk-UA" sz="2800" b="1" u="sng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початок роботи о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uk-UA" sz="2800" b="1" u="sng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01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9FF41F-B1C3-49D8-9BC6-1D845C1D0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060" y="565648"/>
            <a:ext cx="7332956" cy="823882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Алгоритм дій під час надходження сигналу «Повітряна тривога»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600892" y="2133600"/>
            <a:ext cx="8179124" cy="435864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endParaRPr lang="uk-UA" dirty="0"/>
          </a:p>
          <a:p>
            <a:pPr marL="0" lvl="0" indent="0" algn="ctr">
              <a:buNone/>
            </a:pPr>
            <a:r>
              <a:rPr lang="uk-UA" dirty="0"/>
              <a:t>	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І. У разі надходження сповіщення «Повітряна тривога» до початку виконання </a:t>
            </a:r>
            <a:r>
              <a:rPr lang="uk-U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олімпіадних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завдань:</a:t>
            </a: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організатори очікують закінчення тривоги і розпочинають змагання, усі дії фіксуються  протокольно;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батьки дітей, супроводжуючі особи приймають рішення  (відповідно до часу, коли розпочалася тривога) про подальшу участь дитини в олімпіаді.</a:t>
            </a:r>
          </a:p>
          <a:p>
            <a:pPr algn="ctr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19014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908428C6-0D20-45C4-9103-1DD6FD882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2" y="1867987"/>
            <a:ext cx="8440382" cy="4676503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SzPts val="2800"/>
              <a:buNone/>
            </a:pPr>
            <a:r>
              <a:rPr lang="uk-UA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ІІ. У разі надходження сповіщення «Повітряна тривога» під час виконання </a:t>
            </a:r>
            <a:r>
              <a:rPr lang="uk-UA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олімпіадних</a:t>
            </a:r>
            <a:r>
              <a:rPr lang="uk-UA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завдань:</a:t>
            </a:r>
          </a:p>
          <a:p>
            <a:pPr marL="0" lvl="0" indent="0" algn="ctr">
              <a:spcBef>
                <a:spcPts val="0"/>
              </a:spcBef>
              <a:buSzPts val="2800"/>
              <a:buNone/>
            </a:pP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lvl="0" indent="0" algn="ctr">
              <a:spcBef>
                <a:spcPts val="0"/>
              </a:spcBef>
              <a:buSzPts val="2800"/>
              <a:buNone/>
            </a:pP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І варіант:</a:t>
            </a:r>
          </a:p>
          <a:p>
            <a:pPr lvl="1">
              <a:spcBef>
                <a:spcPts val="0"/>
              </a:spcBef>
              <a:buSzPts val="2800"/>
            </a:pPr>
            <a:r>
              <a:rPr lang="uk-UA" sz="18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призупинення проведення олімпіади на час оголошення тривоги;</a:t>
            </a:r>
          </a:p>
          <a:p>
            <a:pPr lvl="1">
              <a:spcBef>
                <a:spcPts val="0"/>
              </a:spcBef>
              <a:buSzPts val="2800"/>
            </a:pPr>
            <a:r>
              <a:rPr lang="uk-UA" sz="18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фіксація у протоколі часу, коли виконання завдань було призупинено;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lvl="1">
              <a:spcBef>
                <a:spcPts val="0"/>
              </a:spcBef>
              <a:buSzPts val="2800"/>
            </a:pPr>
            <a:r>
              <a:rPr lang="uk-UA" sz="18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обов’язкове переміщення усіх в укриття;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lvl="1">
              <a:spcBef>
                <a:spcPts val="0"/>
              </a:spcBef>
              <a:buSzPts val="2800"/>
            </a:pPr>
            <a:r>
              <a:rPr lang="uk-UA" sz="18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продовження роботи після відбою повітряної тривоги;</a:t>
            </a:r>
          </a:p>
          <a:p>
            <a:pPr lvl="1">
              <a:spcBef>
                <a:spcPts val="0"/>
              </a:spcBef>
              <a:buSzPts val="2800"/>
            </a:pPr>
            <a:r>
              <a:rPr lang="uk-UA" sz="18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повідомлення учасникам часу, що залишається для виконання завдань та фіксація початку роботи в протоколі.</a:t>
            </a:r>
          </a:p>
          <a:p>
            <a:pPr marL="457200" lvl="1" indent="0">
              <a:spcBef>
                <a:spcPts val="0"/>
              </a:spcBef>
              <a:buSzPts val="2800"/>
              <a:buNone/>
            </a:pPr>
            <a:endParaRPr lang="uk-UA" sz="18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457200" lvl="1" indent="0" algn="ctr">
              <a:spcBef>
                <a:spcPts val="0"/>
              </a:spcBef>
              <a:buSzPts val="2800"/>
              <a:buNone/>
            </a:pPr>
            <a:r>
              <a:rPr lang="uk-UA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ІІ варіант:</a:t>
            </a:r>
          </a:p>
          <a:p>
            <a:pPr lvl="1" algn="just">
              <a:spcBef>
                <a:spcPts val="0"/>
              </a:spcBef>
              <a:buSzPts val="2800"/>
            </a:pP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проведення олімпіади призупиняється, діти переходять в укриття і продовжують роботу над завданнями;</a:t>
            </a:r>
          </a:p>
          <a:p>
            <a:pPr lvl="1" algn="just">
              <a:spcBef>
                <a:spcPts val="0"/>
              </a:spcBef>
              <a:buSzPts val="2800"/>
            </a:pPr>
            <a:r>
              <a:rPr lang="uk-UA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180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повідомлення учасникам часу, що залишається для виконання завдань та фіксація початку роботи в протоколі.</a:t>
            </a:r>
          </a:p>
          <a:p>
            <a:pPr marL="457200" lvl="1" indent="0" algn="just">
              <a:spcBef>
                <a:spcPts val="0"/>
              </a:spcBef>
              <a:buSzPts val="2800"/>
              <a:buNone/>
            </a:pPr>
            <a:endParaRPr lang="ru-RU" sz="18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5D9FF41F-B1C3-49D8-9BC6-1D845C1D0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282" y="520825"/>
            <a:ext cx="7497552" cy="87767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Алгоритм дій під час надходження сигналу «Повітряна тривога»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840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BBB406-AF41-4347-9CBB-CD56A19AF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225" y="1961966"/>
            <a:ext cx="8269549" cy="383515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 подання апеляції – 1 доба з моменту оприлюднення результатів. 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з результатами змагань будуть розміщуватися на сайті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«Хмельницькі олімпіади» </a:t>
            </a:r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https://olimp.hoippo.km.ua/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 перевірки робіт учасників олімпіади з відповідного предмета.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9744930C-042E-442C-AFEE-1E4E503C2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620" y="569509"/>
            <a:ext cx="7264154" cy="753264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Звертаємо увагу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698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0A515ED-E46D-4B55-A387-3B48E0742D5A}"/>
              </a:ext>
            </a:extLst>
          </p:cNvPr>
          <p:cNvSpPr/>
          <p:nvPr/>
        </p:nvSpPr>
        <p:spPr>
          <a:xfrm>
            <a:off x="1418814" y="408086"/>
            <a:ext cx="6963319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Нормативно-правова база проведення </a:t>
            </a:r>
            <a:b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ІІІ етапу Всеукраїнських учнівських олімпіад</a:t>
            </a:r>
            <a:b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із навчальних предметів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A082C51F-CFED-45E0-A5A7-0A0B7A31A222}"/>
              </a:ext>
            </a:extLst>
          </p:cNvPr>
          <p:cNvSpPr/>
          <p:nvPr/>
        </p:nvSpPr>
        <p:spPr>
          <a:xfrm>
            <a:off x="381740" y="2059621"/>
            <a:ext cx="8380520" cy="46518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Положення про Всеукраїнські учнівські олімпіади, турніри, конкурси з навчальних предметів, конкурси-захисти науково-дослідницьких робіт, олімпіади зі спеціальних дисциплін та конкурси фахової майстерності, затверджено наказом Міністерства освіти і науки, молоді та спорту України від 22 вересня 2011 № 1099 (зі змінами)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https://zakon.rada.gov.ua/laws/show/z1318-11#Text</a:t>
            </a:r>
            <a:endParaRPr lang="uk-UA" sz="1600" dirty="0">
              <a:solidFill>
                <a:srgbClr val="0070C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marL="342900" lvl="0" indent="-342900" algn="just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Наказ Міністерства освіти і науки України від 31 жовтня 2023 р. № 1330 «Про проведення Всеукраїнських учнівських олімпіад з навчальних предметів і турнірів у 2023/2024 навчальному році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https://mon.gov.ua/ua/npa/pro-provedennya-vseukrayinskih-uchnivskih-olimpiad-z-navchalnih-predmetiv-i-turniriv-u-20232024-navchalnomu-roci</a:t>
            </a:r>
            <a:r>
              <a:rPr lang="uk-UA" sz="1600" dirty="0">
                <a:solidFill>
                  <a:srgbClr val="0070C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marL="342900" lvl="0" indent="-342900" algn="just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Наказ директора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Департаменту освіти та науки  Хмельницької обласної державної адміністрації від 03.11.2023 р. №237-од «Про проведення Всеукраїнських учнівських олімпіад з навчальних предметів у 2023/2024 навчальному році».</a:t>
            </a:r>
          </a:p>
          <a:p>
            <a:pPr marL="342900" lvl="0" indent="-342900" algn="just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uk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 директора </a:t>
            </a:r>
            <a:r>
              <a:rPr lang="uk-UA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Департаменту освіти та науки  Хмельницької обласної державної адміністрації від 29.12.2023 р. №267-од «Про проведення ІІІ етапу Всеукраїнських учнівських олімпіад з навчальних предметів у 2023/2024 навчальному році».</a:t>
            </a:r>
            <a:endParaRPr lang="uk" sz="1600" dirty="0">
              <a:solidFill>
                <a:prstClr val="black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2888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2DC2E98-4D27-9B4E-B8FE-195EE59E8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6" y="2372104"/>
            <a:ext cx="8424909" cy="3771243"/>
          </a:xfrm>
          <a:solidFill>
            <a:schemeClr val="bg2">
              <a:lumMod val="9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національного центру «Мала академія наук» від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29.12.2023 р. № 12/32-783 «Про проведення ІІІ етапу Всеукраїнської учнівської олімпіади з інформатики у 2023/2024 навчальному році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національного центру «Мала академія наук»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від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29.12.2023 р. №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12/22-781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 проведення ІІІ етапу Всеукраїнської учнівської олімпіади з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2023/2024 навчальному році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" dirty="0">
              <a:solidFill>
                <a:schemeClr val="tx1"/>
              </a:solidFill>
              <a:latin typeface="Arial"/>
              <a:cs typeface="Arial"/>
            </a:endParaRPr>
          </a:p>
          <a:p>
            <a:pPr marL="0" indent="0" algn="just">
              <a:buNone/>
            </a:pPr>
            <a:endParaRPr lang="uk" sz="2000" dirty="0">
              <a:latin typeface="Arial"/>
              <a:cs typeface="Arial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FF9E5A4-962E-4893-92A5-2C9274A077DB}"/>
              </a:ext>
            </a:extLst>
          </p:cNvPr>
          <p:cNvSpPr/>
          <p:nvPr/>
        </p:nvSpPr>
        <p:spPr>
          <a:xfrm>
            <a:off x="1418814" y="408086"/>
            <a:ext cx="6963319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Нормативно-правова база проведення </a:t>
            </a:r>
            <a:b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ІІІ етапу Всеукраїнських учнівських олімпіад</a:t>
            </a:r>
            <a:b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із навчальних предметів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7757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круглений прямокутник 3"/>
          <p:cNvSpPr/>
          <p:nvPr/>
        </p:nvSpPr>
        <p:spPr>
          <a:xfrm>
            <a:off x="1737360" y="653141"/>
            <a:ext cx="6609806" cy="5199019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кількість зареєстрованих учасників </a:t>
            </a:r>
            <a:b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етапу Всеукраїнських учнівських олімпіад - 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1249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осіб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489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1AF963-EB26-4DF3-966B-093A3FF99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673" y="230819"/>
            <a:ext cx="7359587" cy="83598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Науково-методичні рекомендації </a:t>
            </a:r>
            <a:r>
              <a:rPr lang="uk-UA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«Організація та проведення Всеукраїнських учнівських олімпіад і турнірів»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http://surl.li/egzxt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endParaRPr lang="uk-UA" sz="2000" b="1" i="1" dirty="0">
              <a:solidFill>
                <a:schemeClr val="tx1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A87A353-6575-4DC5-832C-3A69970C15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3" y="2040951"/>
            <a:ext cx="3128293" cy="40437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B2FEEA3-75C4-43AA-BE32-E4C58888A9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444" y="2626877"/>
            <a:ext cx="3243702" cy="423112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4DBDC47-690B-424C-B8E8-0E89251D64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155" y="1933114"/>
            <a:ext cx="3221803" cy="415161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75054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FA140EC-CEC5-4180-BEB9-479FE6167D49}"/>
              </a:ext>
            </a:extLst>
          </p:cNvPr>
          <p:cNvSpPr/>
          <p:nvPr/>
        </p:nvSpPr>
        <p:spPr>
          <a:xfrm>
            <a:off x="1466431" y="405867"/>
            <a:ext cx="6922968" cy="11388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до Положення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3E7B985C-CA58-4B95-9E22-DAD863A15583}"/>
              </a:ext>
            </a:extLst>
          </p:cNvPr>
          <p:cNvSpPr/>
          <p:nvPr/>
        </p:nvSpPr>
        <p:spPr>
          <a:xfrm>
            <a:off x="1271120" y="1944209"/>
            <a:ext cx="7322463" cy="4421079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/>
              <a:t>	</a:t>
            </a:r>
            <a:r>
              <a:rPr lang="uk-UA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1.11. </a:t>
            </a:r>
            <a:r>
              <a:rPr lang="uk-UA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«Під час дії надзвичайних ситуацій природного та техногенного характеру, карантину, запровадження протиепідемічних заходів та інших обставин, які об'єктивно унеможливлюють їх проведення (далі - надзвичайні обставини), Всеукраїнські учнівські олімпіади з навчальних предметів, турніри</a:t>
            </a:r>
            <a:r>
              <a:rPr lang="uk-UA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проводитися у дистанційній або змішаній (очній та дистанційній) формі</a:t>
            </a:r>
            <a:r>
              <a:rPr lang="uk-UA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 проведення І-ІІІ етапів Всеукраїнських учнівських олімпіад у дистанційній формі визначаються оргкомітетами відповідних етапів змагань із урахуванням пропозицій предметно-методичних комісій. </a:t>
            </a:r>
          </a:p>
        </p:txBody>
      </p:sp>
    </p:spTree>
    <p:extLst>
      <p:ext uri="{BB962C8B-B14F-4D97-AF65-F5344CB8AC3E}">
        <p14:creationId xmlns:p14="http://schemas.microsoft.com/office/powerpoint/2010/main" val="3393554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4A8DBF-E13B-484A-AD99-060731F82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428" y="372862"/>
            <a:ext cx="7341832" cy="1269507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Рішення, які приймає оргкомітет щодо проведення учнівських олімпіад з урахуванням </a:t>
            </a:r>
            <a:b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 воєнного часу: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922E3A6-71DA-4A62-8D56-E1A8AE3B3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927" y="2281561"/>
            <a:ext cx="8327254" cy="3773010"/>
          </a:xfr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проведення інтелектуальних змагань;</a:t>
            </a:r>
          </a:p>
          <a:p>
            <a:pPr algn="just"/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турів, їх тривалість; </a:t>
            </a: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зміст, кількість та характер завдань експериментальних і практичних турів.</a:t>
            </a:r>
          </a:p>
          <a:p>
            <a:pPr algn="just"/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7670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BC3763-6A46-4636-87A8-E0A8D841E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693" y="388979"/>
            <a:ext cx="7318159" cy="1243878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єдиними завданнями (рекомендаціями) </a:t>
            </a:r>
            <a:b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графіком МОН будуть проводитися олімпіади з: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26725D-D024-401D-9CC2-2E645EDBD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379" y="2456267"/>
            <a:ext cx="7948473" cy="4033309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uk-UA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математики; </a:t>
            </a:r>
          </a:p>
          <a:p>
            <a:pPr marL="0" indent="0">
              <a:buNone/>
            </a:pPr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інформатики;</a:t>
            </a:r>
          </a:p>
          <a:p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інформаційних технологій.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5498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AF2661-5552-4AD2-80E1-2EC6D1F0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1449" y="624110"/>
            <a:ext cx="7279689" cy="1062647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проведення ІІІ етапу учнівських олімпіад: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811152-5A0F-415A-BBCD-BE9EA9C3B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192" y="2133599"/>
            <a:ext cx="8131947" cy="4453631"/>
          </a:xfrm>
          <a:solidFill>
            <a:schemeClr val="bg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учнівські олімпіади з біології, екології, інформаційних технологій, технологій (трудового навчання), фізики, хімії буде проведено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один день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графіка ІІІ етапу Всеукраїнських учнівських олімпіад;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учнівська олімпіада з економіки буде проведена у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дистанційні формі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місцях з використанням програмного забезпечення OBS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Broadcaster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Studio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 проходити ІІІ етап Всеукраїнських учнівських олімпіад з інформатики, історії та англійської мови: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І тур – проведення </a:t>
            </a:r>
            <a:r>
              <a:rPr lang="uk-UA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(дистанційно)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місцях з використанням програмного забезпечення OBS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Broadcaster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Studio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ІІ тур </a:t>
            </a:r>
            <a:r>
              <a:rPr lang="uk-UA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(очно)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місце проведення відповідно до графіка ІІІ етапу Всеукраїнських учнівських олімпіад.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5012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Валка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528</Words>
  <Application>Microsoft Office PowerPoint</Application>
  <PresentationFormat>Екран (4:3)</PresentationFormat>
  <Paragraphs>127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17" baseType="lpstr">
      <vt:lpstr>Wisp</vt:lpstr>
      <vt:lpstr>Хмельницький обласний інститут післядипломної педагогічної освіти                    імені Анатолія Назаренка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Рішення, які приймає оргкомітет щодо проведення учнівських олімпіад з урахуванням  умов воєнного часу:</vt:lpstr>
      <vt:lpstr>За єдиними завданнями (рекомендаціями)  та графіком МОН будуть проводитися олімпіади з:</vt:lpstr>
      <vt:lpstr>Особливості проведення ІІІ етапу учнівських олімпіад:</vt:lpstr>
      <vt:lpstr>Графік проведення ІІІ етапу Всеукраїнських учнівських олімпіад </vt:lpstr>
      <vt:lpstr>Презентація PowerPoint</vt:lpstr>
      <vt:lpstr>Презентація PowerPoint</vt:lpstr>
      <vt:lpstr>У день проведення олімпіади</vt:lpstr>
      <vt:lpstr>Алгоритм дій під час надходження сигналу «Повітряна тривога» </vt:lpstr>
      <vt:lpstr>Алгоритм дій під час надходження сигналу «Повітряна тривога» </vt:lpstr>
      <vt:lpstr>Звертаємо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User</dc:creator>
  <cp:lastModifiedBy>Гіджеліцький Ігор</cp:lastModifiedBy>
  <cp:revision>179</cp:revision>
  <dcterms:created xsi:type="dcterms:W3CDTF">2022-12-29T21:45:42Z</dcterms:created>
  <dcterms:modified xsi:type="dcterms:W3CDTF">2024-01-08T12:29:00Z</dcterms:modified>
</cp:coreProperties>
</file>