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67" r:id="rId2"/>
    <p:sldId id="257" r:id="rId3"/>
    <p:sldId id="266" r:id="rId4"/>
    <p:sldId id="268" r:id="rId5"/>
    <p:sldId id="269" r:id="rId6"/>
    <p:sldId id="277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672" autoAdjust="0"/>
    <p:restoredTop sz="94660"/>
  </p:normalViewPr>
  <p:slideViewPr>
    <p:cSldViewPr snapToGrid="0">
      <p:cViewPr>
        <p:scale>
          <a:sx n="80" d="100"/>
          <a:sy n="80" d="100"/>
        </p:scale>
        <p:origin x="-1210" y="-2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889" y="2514601"/>
            <a:ext cx="880060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889" y="4777381"/>
            <a:ext cx="880060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3A977F-2504-E741-85B4-8F01994E1F25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8"/>
          <p:cNvSpPr/>
          <p:nvPr/>
        </p:nvSpPr>
        <p:spPr bwMode="auto">
          <a:xfrm>
            <a:off x="-42292" y="4321159"/>
            <a:ext cx="1860631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64445" y="4529542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35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09600"/>
            <a:ext cx="8789313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F351F-53B1-3B4C-8CD4-15B0457E8E3F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3166528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3244141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40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21296" y="3505200"/>
            <a:ext cx="753851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1E8F6-4F69-E448-82E4-3FF8C30628E4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78" y="3166528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3244141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11089" y="648005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2711" y="290530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6781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438402"/>
            <a:ext cx="8789313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90BAD4-EC93-8B4C-97AE-9AB5F3271B19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78" y="4910661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37" y="4983089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35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7" y="4343400"/>
            <a:ext cx="891772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5181600"/>
            <a:ext cx="891772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9050E-E079-6441-81E7-806D30677343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78" y="4910661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37" y="4983089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411089" y="648005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892711" y="2905306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9860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27407"/>
            <a:ext cx="8789312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8" y="4343400"/>
            <a:ext cx="878931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230AF-FFB7-DE42-B481-AAC2589869DA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4910661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37" y="4983089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3033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53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71380" y="627407"/>
            <a:ext cx="2208176" cy="5283817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888" y="627407"/>
            <a:ext cx="6288464" cy="528381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44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2" y="624110"/>
            <a:ext cx="8785599" cy="128089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888" y="2133600"/>
            <a:ext cx="8789313" cy="37776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9A02F-357D-AF42-B110-A7740AFDCA1B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20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074562"/>
            <a:ext cx="8789313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3581400"/>
            <a:ext cx="8789313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78" y="3166528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3244141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621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889" y="2136707"/>
            <a:ext cx="4263375" cy="376739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16410" y="2136707"/>
            <a:ext cx="4262791" cy="376739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787784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629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0469" y="2226626"/>
            <a:ext cx="38327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887" y="2802889"/>
            <a:ext cx="4263376" cy="310570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1540" y="2223398"/>
            <a:ext cx="38309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11620" y="2799661"/>
            <a:ext cx="4260907" cy="310570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637" y="787784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34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3600" y="624110"/>
            <a:ext cx="8785600" cy="128089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366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235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7" y="446088"/>
            <a:ext cx="3506112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4659" y="446090"/>
            <a:ext cx="5054541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1598613"/>
            <a:ext cx="3506112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711194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670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4800600"/>
            <a:ext cx="878931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888" y="634965"/>
            <a:ext cx="8789313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367338"/>
            <a:ext cx="8789313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78" y="4910661"/>
            <a:ext cx="1811141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637" y="4983089"/>
            <a:ext cx="779971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161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26416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7228" y="285"/>
            <a:ext cx="2603029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24384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3600" y="624110"/>
            <a:ext cx="87856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888" y="2133600"/>
            <a:ext cx="8789313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3200" y="6135090"/>
            <a:ext cx="102184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dirty="0"/>
              <a:t>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887" y="6135810"/>
            <a:ext cx="76219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681637" y="787784"/>
            <a:ext cx="7799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‹№›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387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кутник 7">
            <a:extLst>
              <a:ext uri="{FF2B5EF4-FFF2-40B4-BE49-F238E27FC236}">
                <a16:creationId xmlns="" xmlns:a16="http://schemas.microsoft.com/office/drawing/2014/main" id="{27A60AB5-4ACA-47ED-B644-8A453BC65FC7}"/>
              </a:ext>
            </a:extLst>
          </p:cNvPr>
          <p:cNvSpPr/>
          <p:nvPr/>
        </p:nvSpPr>
        <p:spPr>
          <a:xfrm>
            <a:off x="1801906" y="0"/>
            <a:ext cx="2861359" cy="6858000"/>
          </a:xfrm>
          <a:prstGeom prst="rect">
            <a:avLst/>
          </a:prstGeom>
          <a:solidFill>
            <a:schemeClr val="bg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4" name="Рисунок 4">
            <a:extLst>
              <a:ext uri="{FF2B5EF4-FFF2-40B4-BE49-F238E27FC236}">
                <a16:creationId xmlns="" xmlns:a16="http://schemas.microsoft.com/office/drawing/2014/main" id="{6C5B286B-E1B8-4F12-B3EC-C2BE913B62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9751" y="1261118"/>
            <a:ext cx="2225668" cy="2964508"/>
          </a:xfrm>
          <a:prstGeom prst="rect">
            <a:avLst/>
          </a:prstGeom>
        </p:spPr>
      </p:pic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9751D7EF-A394-4C47-B445-CF7A7F55CE0E}"/>
              </a:ext>
            </a:extLst>
          </p:cNvPr>
          <p:cNvSpPr txBox="1">
            <a:spLocks/>
          </p:cNvSpPr>
          <p:nvPr/>
        </p:nvSpPr>
        <p:spPr>
          <a:xfrm>
            <a:off x="4663265" y="409633"/>
            <a:ext cx="5915680" cy="170297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uk-UA" sz="2000" b="1" i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Хмельницький обласний інститут</a:t>
            </a:r>
            <a:br>
              <a:rPr lang="uk-UA" sz="2000" b="1" i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r>
              <a:rPr lang="uk-UA" sz="2000" b="1" i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післядипломної педагогічної освіти                    імені Анатолія Назаренка</a:t>
            </a:r>
            <a:endParaRPr lang="uk-UA" sz="2000">
              <a:solidFill>
                <a:schemeClr val="tx1"/>
              </a:solidFill>
              <a:latin typeface="Times New Roman" panose="02020603050405020304" pitchFamily="18" charset="0"/>
              <a:ea typeface="+mj-lt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uk-UA" sz="3000" b="1" i="1" dirty="0">
              <a:solidFill>
                <a:srgbClr val="FEFF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: скругленные углы 4">
            <a:extLst>
              <a:ext uri="{FF2B5EF4-FFF2-40B4-BE49-F238E27FC236}">
                <a16:creationId xmlns="" xmlns:a16="http://schemas.microsoft.com/office/drawing/2014/main" id="{37BE62F8-8E7A-49FE-AAEF-42E48D63823A}"/>
              </a:ext>
            </a:extLst>
          </p:cNvPr>
          <p:cNvSpPr/>
          <p:nvPr/>
        </p:nvSpPr>
        <p:spPr>
          <a:xfrm>
            <a:off x="4760260" y="2361606"/>
            <a:ext cx="7252446" cy="2123695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Організаційні аспекти проведення ІІІ етапу Всеукраїнських учнівських олімпіад з навчальних предметів</a:t>
            </a:r>
            <a:endParaRPr lang="uk-UA" sz="3200" dirty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  <p:sp>
        <p:nvSpPr>
          <p:cNvPr id="7" name="Підзаголовок 2">
            <a:extLst>
              <a:ext uri="{FF2B5EF4-FFF2-40B4-BE49-F238E27FC236}">
                <a16:creationId xmlns="" xmlns:a16="http://schemas.microsoft.com/office/drawing/2014/main" id="{033B58E3-13BE-45F1-8FD1-4926296E0B7E}"/>
              </a:ext>
            </a:extLst>
          </p:cNvPr>
          <p:cNvSpPr txBox="1">
            <a:spLocks/>
          </p:cNvSpPr>
          <p:nvPr/>
        </p:nvSpPr>
        <p:spPr>
          <a:xfrm>
            <a:off x="5812361" y="5705669"/>
            <a:ext cx="4132600" cy="8570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94B6D2"/>
              </a:buClr>
            </a:pPr>
            <a:r>
              <a:rPr lang="uk-UA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9 січня 2024</a:t>
            </a:r>
            <a:r>
              <a:rPr lang="en-US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 </a:t>
            </a:r>
            <a:r>
              <a:rPr lang="uk-UA" sz="2000" b="1" i="1" dirty="0">
                <a:solidFill>
                  <a:prstClr val="black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року</a:t>
            </a:r>
            <a:r>
              <a:rPr lang="uk-UA" b="1" i="1" dirty="0">
                <a:solidFill>
                  <a:prstClr val="black"/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> </a:t>
            </a:r>
            <a:r>
              <a:rPr lang="uk-UA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  <a:t/>
            </a:r>
            <a:br>
              <a:rPr lang="uk-UA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anose="02020603050405020304" pitchFamily="18" charset="0"/>
                <a:ea typeface="+mn-lt"/>
                <a:cs typeface="Times New Roman" panose="02020603050405020304" pitchFamily="18" charset="0"/>
              </a:rPr>
            </a:br>
            <a:r>
              <a:rPr lang="uk-UA" sz="2800" b="1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  <a:ea typeface="+mn-lt"/>
                <a:cs typeface="+mn-lt"/>
              </a:rPr>
              <a:t> </a:t>
            </a:r>
            <a:endParaRPr lang="uk-UA" sz="2800" dirty="0">
              <a:solidFill>
                <a:prstClr val="black">
                  <a:lumMod val="65000"/>
                  <a:lumOff val="35000"/>
                </a:prst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9" name="Стрілка: п’ятикутник 8">
            <a:extLst>
              <a:ext uri="{FF2B5EF4-FFF2-40B4-BE49-F238E27FC236}">
                <a16:creationId xmlns="" xmlns:a16="http://schemas.microsoft.com/office/drawing/2014/main" id="{03827359-1176-44E0-A01C-E815EBD3D962}"/>
              </a:ext>
            </a:extLst>
          </p:cNvPr>
          <p:cNvSpPr/>
          <p:nvPr/>
        </p:nvSpPr>
        <p:spPr>
          <a:xfrm>
            <a:off x="0" y="537882"/>
            <a:ext cx="5029200" cy="806824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451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0A515ED-E46D-4B55-A387-3B48E0742D5A}"/>
              </a:ext>
            </a:extLst>
          </p:cNvPr>
          <p:cNvSpPr/>
          <p:nvPr/>
        </p:nvSpPr>
        <p:spPr>
          <a:xfrm>
            <a:off x="2220323" y="408086"/>
            <a:ext cx="9126071" cy="128089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До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місця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проведення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олімпіад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учні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прибувають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організовано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</a:p>
          <a:p>
            <a:pPr algn="ctr" defTabSz="914400"/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в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супроводі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керівника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команди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маючи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при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собі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A082C51F-CFED-45E0-A5A7-0A0B7A31A222}"/>
              </a:ext>
            </a:extLst>
          </p:cNvPr>
          <p:cNvSpPr/>
          <p:nvPr/>
        </p:nvSpPr>
        <p:spPr>
          <a:xfrm>
            <a:off x="2099301" y="2310554"/>
            <a:ext cx="9368117" cy="2924056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паспорт або свідоцтво про народження та учнівський квиток;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медичну довідку про відсутність інфекційних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хвороб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контакту з інфекційними хворими (довідка із засвідченням факту, що дитина здорова);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письмову згоду батьків на участь дитини у відповідній олімпіаді;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кулькову ручку з синьою пастою.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28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0A515ED-E46D-4B55-A387-3B48E0742D5A}"/>
              </a:ext>
            </a:extLst>
          </p:cNvPr>
          <p:cNvSpPr/>
          <p:nvPr/>
        </p:nvSpPr>
        <p:spPr>
          <a:xfrm>
            <a:off x="2554941" y="408086"/>
            <a:ext cx="9126071" cy="128089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Відповідно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до </a:t>
            </a:r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Положення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п.п</a:t>
            </a: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. 3.13-3.15, 3.17.)</a:t>
            </a:r>
            <a:endParaRPr lang="ru-RU" sz="3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A082C51F-CFED-45E0-A5A7-0A0B7A31A222}"/>
              </a:ext>
            </a:extLst>
          </p:cNvPr>
          <p:cNvSpPr/>
          <p:nvPr/>
        </p:nvSpPr>
        <p:spPr>
          <a:xfrm>
            <a:off x="1138518" y="1828800"/>
            <a:ext cx="10542494" cy="470647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 команди призначається з числа вчителів, які брали участь у підготовці учнів до олімпіад і не є членами журі або оргкомітету відповідного етапу змагань;</a:t>
            </a:r>
          </a:p>
          <a:p>
            <a:pPr algn="just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команду чисельністю понад 5 осіб</a:t>
            </a:r>
            <a:r>
              <a:rPr lang="uk-UA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 двоє дорослих, які є керівниками команди;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 команди забезпечують безпеку життя і здоров’я членів команди;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 команд, представники закладів освіти повинні забезпечити своєчасне оформлення документів (паперовий варіант звіту про проведення І-ІІ етапу та заявки на участь команди у ІІІ етапі олімпіад завірений підписом і печаткою), прибуття учнів на олімпіаду, …..і повернення їх до закладів освіти;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команд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прибуття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оригінали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заявок на ІІІ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425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0A515ED-E46D-4B55-A387-3B48E0742D5A}"/>
              </a:ext>
            </a:extLst>
          </p:cNvPr>
          <p:cNvSpPr/>
          <p:nvPr/>
        </p:nvSpPr>
        <p:spPr>
          <a:xfrm>
            <a:off x="2554941" y="408086"/>
            <a:ext cx="9126071" cy="128089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Про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звіти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та заявки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A082C51F-CFED-45E0-A5A7-0A0B7A31A222}"/>
              </a:ext>
            </a:extLst>
          </p:cNvPr>
          <p:cNvSpPr/>
          <p:nvPr/>
        </p:nvSpPr>
        <p:spPr>
          <a:xfrm>
            <a:off x="715618" y="2175692"/>
            <a:ext cx="10225222" cy="3470901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заявки та звіти є юридичними документами, пов’язаними з питаннями відповідальності за життя і здоров’я дітей, фінансовою звітністю тощо;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 документи, передбачені Положенням, на усіх передбачених етапах змагань мають оформлюватися і подаватися у передбачених формах підписаними і завіреними належним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чином;</a:t>
            </a:r>
          </a:p>
        </p:txBody>
      </p:sp>
      <p:pic>
        <p:nvPicPr>
          <p:cNvPr id="1026" name="Picture 2" descr="Всеукраїнська інтернет-олімпіада «На Урок» для ваших учнів - ЗОШ №30">
            <a:extLst>
              <a:ext uri="{FF2B5EF4-FFF2-40B4-BE49-F238E27FC236}">
                <a16:creationId xmlns="" xmlns:a16="http://schemas.microsoft.com/office/drawing/2014/main" id="{5796EEAE-E280-4D42-A47C-FB1AFD6C2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2542" y="5177117"/>
            <a:ext cx="1515035" cy="1515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810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0A515ED-E46D-4B55-A387-3B48E0742D5A}"/>
              </a:ext>
            </a:extLst>
          </p:cNvPr>
          <p:cNvSpPr/>
          <p:nvPr/>
        </p:nvSpPr>
        <p:spPr>
          <a:xfrm>
            <a:off x="2554941" y="408086"/>
            <a:ext cx="9126071" cy="128089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Учасникам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олімпіад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заборонено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користуватися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(п.2.7.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Положення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):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A082C51F-CFED-45E0-A5A7-0A0B7A31A222}"/>
              </a:ext>
            </a:extLst>
          </p:cNvPr>
          <p:cNvSpPr/>
          <p:nvPr/>
        </p:nvSpPr>
        <p:spPr>
          <a:xfrm>
            <a:off x="1201270" y="2156011"/>
            <a:ext cx="10049436" cy="398481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довідниками, словниками, таблицями, картами, обчислювальними засобами, електронним обладнанням, засобами комунікації (Інтернет, мобільні телефони тощо), крім засобів, що офіційно дозволені оргкомітетом та журі та затверджені протоколом;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практичних турах олімпіад дозволяється користуватися лише обладнанням, програмним забезпеченням, друкованими матеріалами, що надаються оргкомітетом та журі;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виконанні письмових робіт, які підлягають шифруванню, забороняється використання будь-яких позначок, які сприяли б дешифруванню робіт.</a:t>
            </a:r>
          </a:p>
        </p:txBody>
      </p:sp>
    </p:spTree>
    <p:extLst>
      <p:ext uri="{BB962C8B-B14F-4D97-AF65-F5344CB8AC3E}">
        <p14:creationId xmlns:p14="http://schemas.microsoft.com/office/powerpoint/2010/main" val="147369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0A515ED-E46D-4B55-A387-3B48E0742D5A}"/>
              </a:ext>
            </a:extLst>
          </p:cNvPr>
          <p:cNvSpPr/>
          <p:nvPr/>
        </p:nvSpPr>
        <p:spPr>
          <a:xfrm>
            <a:off x="2554941" y="408086"/>
            <a:ext cx="9126071" cy="128089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Відповідно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до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Положення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п.п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. </a:t>
            </a: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3.1 та 3.2)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A082C51F-CFED-45E0-A5A7-0A0B7A31A222}"/>
              </a:ext>
            </a:extLst>
          </p:cNvPr>
          <p:cNvSpPr/>
          <p:nvPr/>
        </p:nvSpPr>
        <p:spPr>
          <a:xfrm>
            <a:off x="1201270" y="2156011"/>
            <a:ext cx="10049436" cy="398481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3.1.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Учні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брати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предметних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олімпіадах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турнірах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конкурсах за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строки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збігаються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3.2. На всіх етапах олімпіад, конкурсів, турнірів з навчальних предметів, олімпіад зі спеціальних дисциплін та конкурсів фахової майстерності учні мають право брати участь в змаганнях за клас (курс) не молодший, ніж клас (курс) їх навчання в закладах загальної середньої і професійної (професійно-технічної) освіти у межах визначених вікових груп для кожного навчального предмета</a:t>
            </a:r>
            <a:endParaRPr lang="uk-UA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23219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A0A515ED-E46D-4B55-A387-3B48E0742D5A}"/>
              </a:ext>
            </a:extLst>
          </p:cNvPr>
          <p:cNvSpPr/>
          <p:nvPr/>
        </p:nvSpPr>
        <p:spPr>
          <a:xfrm>
            <a:off x="2554941" y="408086"/>
            <a:ext cx="9126071" cy="128089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Відповідно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до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Положення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п.п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. 4</a:t>
            </a:r>
            <a:r>
              <a:rPr 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lt"/>
                <a:cs typeface="Times New Roman" panose="02020603050405020304" pitchFamily="18" charset="0"/>
              </a:rPr>
              <a:t>.1 та 4.2)</a:t>
            </a:r>
            <a:endParaRPr lang="ru-RU" sz="3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A082C51F-CFED-45E0-A5A7-0A0B7A31A222}"/>
              </a:ext>
            </a:extLst>
          </p:cNvPr>
          <p:cNvSpPr/>
          <p:nvPr/>
        </p:nvSpPr>
        <p:spPr>
          <a:xfrm>
            <a:off x="1201270" y="2156011"/>
            <a:ext cx="10049436" cy="398481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4.1. Учасники олімпіад, турнірів, конкурсів усіх етапів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 ознайомитись з відповідями (розв’язками)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запропонованими журі, та з попередніми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результатами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перевірки робіт учасників до підбиття остаточних підсумків. </a:t>
            </a: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uk-UA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разі виникнення питань учасники мають право після завершення всіх турів відповідного етапу змагань подавати заяву у письмовій формі апеляційній комісії з приводу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правильності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об’єктивності оцінювання виконаних ними </a:t>
            </a:r>
            <a:r>
              <a:rPr lang="uk-UA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 </a:t>
            </a:r>
            <a:r>
              <a:rPr lang="uk-UA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одержати відповідь (за вимогою учня) до підбиття остаточних підсумків відповідних змагань.</a:t>
            </a:r>
          </a:p>
        </p:txBody>
      </p:sp>
    </p:spTree>
    <p:extLst>
      <p:ext uri="{BB962C8B-B14F-4D97-AF65-F5344CB8AC3E}">
        <p14:creationId xmlns:p14="http://schemas.microsoft.com/office/powerpoint/2010/main" val="30726601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Валка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Override1.xml><?xml version="1.0" encoding="utf-8"?>
<a:themeOverride xmlns:a="http://schemas.openxmlformats.org/drawingml/2006/main">
  <a:clrScheme name="Валка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ppt/theme/themeOverride2.xml><?xml version="1.0" encoding="utf-8"?>
<a:themeOverride xmlns:a="http://schemas.openxmlformats.org/drawingml/2006/main">
  <a:clrScheme name="Валка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946</TotalTime>
  <Words>398</Words>
  <Application>Microsoft Office PowerPoint</Application>
  <PresentationFormat>Довільний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8" baseType="lpstr">
      <vt:lpstr>Wisp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 місця проведення олімпіад учні прибувають організовано в супроводі керівника команди,  маючи при собі:</dc:title>
  <dc:creator>ivan hreben</dc:creator>
  <cp:lastModifiedBy>Гіджеліцький Ігор</cp:lastModifiedBy>
  <cp:revision>31</cp:revision>
  <dcterms:created xsi:type="dcterms:W3CDTF">2023-01-08T13:26:23Z</dcterms:created>
  <dcterms:modified xsi:type="dcterms:W3CDTF">2024-01-10T07:48:21Z</dcterms:modified>
</cp:coreProperties>
</file>