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1" r:id="rId4"/>
    <p:sldId id="258" r:id="rId5"/>
    <p:sldId id="257" r:id="rId6"/>
    <p:sldId id="260" r:id="rId7"/>
    <p:sldId id="267" r:id="rId8"/>
    <p:sldId id="270" r:id="rId9"/>
    <p:sldId id="266" r:id="rId10"/>
    <p:sldId id="263" r:id="rId11"/>
    <p:sldId id="268" r:id="rId12"/>
    <p:sldId id="262" r:id="rId13"/>
    <p:sldId id="264" r:id="rId14"/>
    <p:sldId id="265" r:id="rId15"/>
    <p:sldId id="269" r:id="rId16"/>
    <p:sldId id="271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462-DCEF-4326-BB56-B2E4931A018E}" type="datetimeFigureOut">
              <a:rPr lang="uk-UA" smtClean="0"/>
              <a:t>12.12.2023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E5BE-79D2-4E38-9CFF-FB00469F22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694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462-DCEF-4326-BB56-B2E4931A018E}" type="datetimeFigureOut">
              <a:rPr lang="uk-UA" smtClean="0"/>
              <a:t>12.12.2023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E5BE-79D2-4E38-9CFF-FB00469F22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86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462-DCEF-4326-BB56-B2E4931A018E}" type="datetimeFigureOut">
              <a:rPr lang="uk-UA" smtClean="0"/>
              <a:t>12.12.2023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E5BE-79D2-4E38-9CFF-FB00469F22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87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462-DCEF-4326-BB56-B2E4931A018E}" type="datetimeFigureOut">
              <a:rPr lang="uk-UA" smtClean="0"/>
              <a:t>12.12.2023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E5BE-79D2-4E38-9CFF-FB00469F22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56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462-DCEF-4326-BB56-B2E4931A018E}" type="datetimeFigureOut">
              <a:rPr lang="uk-UA" smtClean="0"/>
              <a:t>12.12.2023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E5BE-79D2-4E38-9CFF-FB00469F22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80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462-DCEF-4326-BB56-B2E4931A018E}" type="datetimeFigureOut">
              <a:rPr lang="uk-UA" smtClean="0"/>
              <a:t>12.12.2023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E5BE-79D2-4E38-9CFF-FB00469F22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97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462-DCEF-4326-BB56-B2E4931A018E}" type="datetimeFigureOut">
              <a:rPr lang="uk-UA" smtClean="0"/>
              <a:t>12.12.2023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E5BE-79D2-4E38-9CFF-FB00469F22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17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462-DCEF-4326-BB56-B2E4931A018E}" type="datetimeFigureOut">
              <a:rPr lang="uk-UA" smtClean="0"/>
              <a:t>12.12.2023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E5BE-79D2-4E38-9CFF-FB00469F22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46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462-DCEF-4326-BB56-B2E4931A018E}" type="datetimeFigureOut">
              <a:rPr lang="uk-UA" smtClean="0"/>
              <a:t>12.12.2023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E5BE-79D2-4E38-9CFF-FB00469F22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39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462-DCEF-4326-BB56-B2E4931A018E}" type="datetimeFigureOut">
              <a:rPr lang="uk-UA" smtClean="0"/>
              <a:t>12.12.2023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E5BE-79D2-4E38-9CFF-FB00469F22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898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462-DCEF-4326-BB56-B2E4931A018E}" type="datetimeFigureOut">
              <a:rPr lang="uk-UA" smtClean="0"/>
              <a:t>12.12.2023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E5BE-79D2-4E38-9CFF-FB00469F22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71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1462-DCEF-4326-BB56-B2E4931A018E}" type="datetimeFigureOut">
              <a:rPr lang="uk-UA" smtClean="0"/>
              <a:t>12.12.2023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E5BE-79D2-4E38-9CFF-FB00469F223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13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ippo.km.ua/?p=989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.gidzhelitska@gmail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e.com/zia-egva-iv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et.google.com/tkt-qerv-yxy" TargetMode="External"/><Relationship Id="rId5" Type="http://schemas.openxmlformats.org/officeDocument/2006/relationships/hyperlink" Target="https://meet.google.com/wvr-rnye-xsj" TargetMode="External"/><Relationship Id="rId4" Type="http://schemas.openxmlformats.org/officeDocument/2006/relationships/hyperlink" Target="https://meet.google.com/dmn-jgsm-iv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12192000" cy="68671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4000" y="1866900"/>
            <a:ext cx="5981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Інструктивно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-методична нарада із конкурсантами першого туру всеукраїнського конкурсу «Учитель року-2024»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30200" y="155546"/>
            <a:ext cx="1135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післядипломної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 Назаренка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3524250" y="5946746"/>
            <a:ext cx="5143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Хмельницький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12.12.2023 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36875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12192000" cy="6867145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77800" y="177384"/>
            <a:ext cx="1183639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участі у першому турі конкурсу педагогічним працівникам необхідно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зареєструватися в період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25 вересня до 16 жовтня 2023 року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офіційній сторінці конкурсу в розділі «Реєстрація учасників 2024»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(списки зареєстрованих учасників у розрізі номінацій розміщено на сайті Хмельницького обласного інституту післядипломної педагогічної освіти імені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А.Назаренка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https://hoippo.km.ua/?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p=9890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 організаційному комітетові першого туру конкурсу на електронну адресу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t.gidzhelitska@gmail.com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інформаційну картку 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(додаток 1)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текстовому процесорі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22 грудня 2023 року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темі повідомлення потрібно зазначити номінацію, наприклад,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«Географія»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назві файлу обов’язково вказати номінацію, прізвище, наприклад,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Географія_Хоменко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3741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12192000" cy="6867145"/>
          </a:xfrm>
          <a:prstGeom prst="rect">
            <a:avLst/>
          </a:prstGeom>
        </p:spPr>
      </p:pic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386720"/>
              </p:ext>
            </p:extLst>
          </p:nvPr>
        </p:nvGraphicFramePr>
        <p:xfrm>
          <a:off x="368300" y="770512"/>
          <a:ext cx="10337821" cy="6073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1628">
                  <a:extLst>
                    <a:ext uri="{9D8B030D-6E8A-4147-A177-3AD203B41FA5}">
                      <a16:colId xmlns:a16="http://schemas.microsoft.com/office/drawing/2014/main" val="1864317338"/>
                    </a:ext>
                  </a:extLst>
                </a:gridCol>
                <a:gridCol w="1082147">
                  <a:extLst>
                    <a:ext uri="{9D8B030D-6E8A-4147-A177-3AD203B41FA5}">
                      <a16:colId xmlns:a16="http://schemas.microsoft.com/office/drawing/2014/main" val="68392850"/>
                    </a:ext>
                  </a:extLst>
                </a:gridCol>
                <a:gridCol w="2784046">
                  <a:extLst>
                    <a:ext uri="{9D8B030D-6E8A-4147-A177-3AD203B41FA5}">
                      <a16:colId xmlns:a16="http://schemas.microsoft.com/office/drawing/2014/main" val="615005380"/>
                    </a:ext>
                  </a:extLst>
                </a:gridCol>
              </a:tblGrid>
              <a:tr h="296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 по батькові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 раз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наявності)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06975"/>
                  </a:ext>
                </a:extLst>
              </a:tr>
              <a:tr h="290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Посада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(відповідно до запису в трудовій книжці)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43335"/>
                  </a:ext>
                </a:extLst>
              </a:tr>
              <a:tr h="433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 роботи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(повне найменування закладу освіти відповідно до статуту)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710594"/>
                  </a:ext>
                </a:extLst>
              </a:tr>
              <a:tr h="433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(найменування закладу вищої освіти, рік закінчення навчання)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677114"/>
                  </a:ext>
                </a:extLst>
              </a:tr>
              <a:tr h="270108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Самоосвіта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(інформація зазначається за останні 3 роки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зворотній хронології) </a:t>
                      </a:r>
                      <a:endParaRPr lang="uk-UA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курси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2023, 2022, 2021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877119"/>
                  </a:ext>
                </a:extLst>
              </a:tr>
              <a:tr h="23634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конференції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264963"/>
                  </a:ext>
                </a:extLst>
              </a:tr>
              <a:tr h="47269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семінари/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вебінари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90998"/>
                  </a:ext>
                </a:extLst>
              </a:tr>
              <a:tr h="23634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конкурси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77045"/>
                  </a:ext>
                </a:extLst>
              </a:tr>
              <a:tr h="23634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інше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658226"/>
                  </a:ext>
                </a:extLst>
              </a:tr>
              <a:tr h="270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Педагогічний стаж 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і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673852"/>
                  </a:ext>
                </a:extLst>
              </a:tr>
              <a:tr h="236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Кваліфікаційна категорія 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78203"/>
                  </a:ext>
                </a:extLst>
              </a:tr>
              <a:tr h="290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Педагогічне звання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наявності)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06611"/>
                  </a:ext>
                </a:extLst>
              </a:tr>
              <a:tr h="290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Науковий ступінь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наявності)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41064"/>
                  </a:ext>
                </a:extLst>
              </a:tr>
              <a:tr h="4883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Посилання на 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відеорезюме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перший тур не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подається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бажанням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290927"/>
                  </a:ext>
                </a:extLst>
              </a:tr>
              <a:tr h="140287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Педагогічна ідея 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Обсяг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до 4 сторінок, шрифт –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міжрядковий інтервал – одинарний; розмір шрифту – кегль 14.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Необхідно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висвітлити суть Вашої педагогічної ідеї; представити технології, методи, прийоми, форми роботи, які Ви застосовуєте для реалізації педагогічної ідеї; продемонструвати ефективність та результативність впровадження педагогічної ідеї.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42" marR="39142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59121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85899" y="-60728"/>
            <a:ext cx="88011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Інформаційна картка *</a:t>
            </a:r>
            <a:endParaRPr kumimoji="0" lang="uk-UA" altLang="uk-UA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uk-UA" alt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часника/учасниці всеукраїнського конкурсу «Учитель року – 2024» </a:t>
            </a:r>
            <a:endParaRPr kumimoji="0" lang="uk-UA" altLang="uk-UA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номінації «________________________»</a:t>
            </a:r>
            <a:endParaRPr kumimoji="0" lang="uk-UA" altLang="uk-UA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706121" y="5125735"/>
            <a:ext cx="1485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uk-UA" altLang="uk-UA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Формат інформаційної картки не змінювати</a:t>
            </a:r>
            <a:endParaRPr lang="uk-UA" altLang="uk-UA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12192000" cy="6867145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39700" y="104363"/>
            <a:ext cx="11912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конкурсних випробуваннях відбіркового етапу беруть участь усі конкурсанти/конкурсантки, які попередньо зареєструвались та подали інформаційну картку.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конкурсного випробування </a:t>
            </a:r>
            <a:r>
              <a:rPr lang="uk-UA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«Тестування»  </a:t>
            </a:r>
            <a:r>
              <a:rPr lang="uk-UA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номінаціях </a:t>
            </a:r>
            <a:r>
              <a:rPr lang="uk-UA" sz="23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«Фізика», «Українська мова та література»</a:t>
            </a:r>
            <a:r>
              <a:rPr lang="uk-UA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 участі у конкурсі буде запрошено </a:t>
            </a:r>
            <a:r>
              <a:rPr lang="uk-UA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конкурсанта/ конкурсантки</a:t>
            </a:r>
            <a:r>
              <a:rPr lang="uk-UA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uk-UA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набрали </a:t>
            </a:r>
            <a:r>
              <a:rPr lang="uk-UA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найбільшу кількість балів  за рейтинговою шкалою. </a:t>
            </a:r>
            <a:endParaRPr lang="uk-UA" sz="2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фінальному етапі першого туру конкурсу беруть участь </a:t>
            </a:r>
            <a:r>
              <a:rPr lang="uk-UA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більше 12 конкурсантів</a:t>
            </a:r>
            <a:r>
              <a:rPr lang="uk-UA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визначені журі на основі рейтингу, укладеного за загальною кількістю балів, одержаних під час випробувань відбіркового етапу конкурсу: </a:t>
            </a:r>
          </a:p>
          <a:p>
            <a:pPr algn="just"/>
            <a:r>
              <a:rPr lang="uk-UA" sz="23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3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3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Тестування» і «Дослідження»</a:t>
            </a:r>
            <a:r>
              <a:rPr lang="uk-UA" sz="2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номінації </a:t>
            </a:r>
            <a:r>
              <a:rPr lang="uk-UA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«Географія»</a:t>
            </a:r>
            <a:r>
              <a:rPr lang="uk-UA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uk-UA" sz="23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«</a:t>
            </a:r>
            <a:r>
              <a:rPr lang="uk-UA" sz="23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робота», «Тестування», «Аналіз твору мистецтва»</a:t>
            </a:r>
            <a:r>
              <a:rPr lang="uk-UA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номінації </a:t>
            </a:r>
            <a:r>
              <a:rPr lang="uk-UA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«Образотворче мистецтво»;</a:t>
            </a:r>
          </a:p>
          <a:p>
            <a:pPr algn="just"/>
            <a:r>
              <a:rPr lang="uk-UA" sz="2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3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Тестування», «Аналіз поетичного твору» </a:t>
            </a:r>
            <a:r>
              <a:rPr lang="uk-UA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номінації </a:t>
            </a:r>
            <a:r>
              <a:rPr lang="uk-UA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«Українська мова та література»</a:t>
            </a:r>
            <a:r>
              <a:rPr lang="uk-UA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uk-UA" sz="2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3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3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Тестування», «Я так роблю» </a:t>
            </a:r>
            <a:r>
              <a:rPr lang="uk-UA" sz="2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номінації </a:t>
            </a:r>
            <a:r>
              <a:rPr lang="uk-UA" sz="2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«Фізика».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випадку однакової кількості балів за результатами відбіркового етапу першого туру конкурсу перевага надається тому учасникові, який має вищий бал у пріоритетному конкурсному випробуванні.</a:t>
            </a:r>
          </a:p>
        </p:txBody>
      </p:sp>
    </p:spTree>
    <p:extLst>
      <p:ext uri="{BB962C8B-B14F-4D97-AF65-F5344CB8AC3E}">
        <p14:creationId xmlns:p14="http://schemas.microsoft.com/office/powerpoint/2010/main" val="41412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91964"/>
            <a:ext cx="12192000" cy="6867145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622300" y="485833"/>
            <a:ext cx="10820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випробувань фінального етапу </a:t>
            </a:r>
          </a:p>
          <a:p>
            <a:pPr algn="ctr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«Майстерка», «Практична робота»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номінації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«Географія»,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«Методичний практикум», «Фізичний експеримент»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номінації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«Фізика»,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«Майстерка»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номінаціях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«Образотворче мистецтво» та «Українська мова та література»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враховуючи результати випробувань відбіркового етапу визначається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більше 6 конкурсантів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допускаються до конкурсного випробування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«Урок»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проведення конкурсного випробування  «Урок» та враховуючи рейтинг, укладений за загальною кількістю балів, одержаних під час випробувань відбіркового та фінального етапів першого туру конкурсу, журі конкурсу визначає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переможця/переможницю та двох лауреатів, які посіли друге та третє місця, дипломантів конкурсу в кожній номінації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12192000" cy="6867145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622300" y="546716"/>
            <a:ext cx="10947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3479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випадку однакової кількості балів за результатами кожного етапу відповідного туру конкурсу</a:t>
            </a:r>
            <a:r>
              <a:rPr lang="uk-UA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перевага надається тому/тій конкурсанту/конкурсантці, який/яка має вищий бал у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пріоритетному випробуванні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3479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Пріоритетні випробування кожного етапу відповідного туру конкурсу визначаються на першому засіданні журі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34795" algn="l"/>
              </a:tabLst>
            </a:pP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34795" algn="l"/>
              </a:tabLst>
            </a:pP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1534795" algn="l"/>
              </a:tabLst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разі недотримання конкурсантом/конкурсанткою академічної доброчесності під час підготовки або виконання завдань випробування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не оцінюється або результати оцінювання анулюються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що ухвалюється відповідне рішення журі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12192000" cy="6867145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5697575" y="1455028"/>
            <a:ext cx="610893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Учасників кожної номінації буде запрошено у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вебсервіс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 у потоці класу організатори Конкурсу повідомлятимуть про проведення зустрічей у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конкурсних випробувань та особливості проведення кожного етапу.</a:t>
            </a:r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350" y="0"/>
            <a:ext cx="7607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інформації щодо проведення конкурсних випробувань </a:t>
            </a:r>
          </a:p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(зведені відомості, рейтингові листи)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44" y="1545816"/>
            <a:ext cx="5401087" cy="5007539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58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12192000" cy="6867145"/>
          </a:xfrm>
          <a:prstGeom prst="rect">
            <a:avLst/>
          </a:prstGeom>
        </p:spPr>
      </p:pic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158262"/>
              </p:ext>
            </p:extLst>
          </p:nvPr>
        </p:nvGraphicFramePr>
        <p:xfrm>
          <a:off x="1282700" y="1909764"/>
          <a:ext cx="9817100" cy="4353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8570">
                  <a:extLst>
                    <a:ext uri="{9D8B030D-6E8A-4147-A177-3AD203B41FA5}">
                      <a16:colId xmlns:a16="http://schemas.microsoft.com/office/drawing/2014/main" val="2985480403"/>
                    </a:ext>
                  </a:extLst>
                </a:gridCol>
                <a:gridCol w="3085374">
                  <a:extLst>
                    <a:ext uri="{9D8B030D-6E8A-4147-A177-3AD203B41FA5}">
                      <a16:colId xmlns:a16="http://schemas.microsoft.com/office/drawing/2014/main" val="98296330"/>
                    </a:ext>
                  </a:extLst>
                </a:gridCol>
                <a:gridCol w="4363156">
                  <a:extLst>
                    <a:ext uri="{9D8B030D-6E8A-4147-A177-3AD203B41FA5}">
                      <a16:colId xmlns:a16="http://schemas.microsoft.com/office/drawing/2014/main" val="3345412829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 проведення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Номінація 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Посилання на зустріч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836977"/>
                  </a:ext>
                </a:extLst>
              </a:tr>
              <a:tr h="634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14.00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«Географія»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https://meet.google.com/zia-egva-ivb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255240"/>
                  </a:ext>
                </a:extLst>
              </a:tr>
              <a:tr h="634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«Образотворче мистецтво»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https://meet.google.com/dmn-jgsm-ivf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180590"/>
                  </a:ext>
                </a:extLst>
              </a:tr>
              <a:tr h="634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«Українська мова та література»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https://meet.google.com/wvr-rnye-xsj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361105"/>
                  </a:ext>
                </a:extLst>
              </a:tr>
              <a:tr h="634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«Фізика»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https://meet.google.com/tkt-qerv-yxy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730638"/>
                  </a:ext>
                </a:extLst>
              </a:tr>
            </a:tbl>
          </a:graphicData>
        </a:graphic>
      </p:graphicFrame>
      <p:sp>
        <p:nvSpPr>
          <p:cNvPr id="8" name="Прямокутник 7"/>
          <p:cNvSpPr/>
          <p:nvPr/>
        </p:nvSpPr>
        <p:spPr>
          <a:xfrm>
            <a:off x="2640663" y="411701"/>
            <a:ext cx="69106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зустрічей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номінацій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 року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1350" y="233443"/>
            <a:ext cx="8369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на перший тур всеукраїнського конкурсу «Учитель року-2024»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23900" y="1136750"/>
            <a:ext cx="1074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«Географія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pPr algn="just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«Образотворче мистецтво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«Українська мова та література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Фізика»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4400" y="5879384"/>
            <a:ext cx="491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Разом: 210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12192000" cy="6867145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406400" y="796836"/>
            <a:ext cx="690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Департаменту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науки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туру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 «Учитель року – 2024»»  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27.11.2023 №253-од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308600" y="3673530"/>
            <a:ext cx="65405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порядок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туру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 «Учитель року – 2024»» 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№2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04.12.2023)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12192000" cy="6867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3807" y="1161690"/>
            <a:ext cx="94114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проведення першого туру всеукраїнського конкурсу «Учитель року-2024»</a:t>
            </a:r>
          </a:p>
          <a:p>
            <a:pPr algn="ctr"/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Відбірковий – лютий 2024 року</a:t>
            </a:r>
          </a:p>
          <a:p>
            <a:pPr algn="just"/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Фінальний – до 21 лютого  2024 року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проведення – змішана.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12192000" cy="6867145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723900" y="362050"/>
            <a:ext cx="10744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онкурсні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 туру </a:t>
            </a: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відбірковий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</a:p>
          <a:p>
            <a:pPr algn="ctr"/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«Географія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Тестування», «Дослідження»;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«Образотворче мистецтво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«Практична робота», «Тестування», «Аналіз твору мистецтва»;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«Українська мова та література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«Тестування», «Аналіз поетичного твору»;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Фізика»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«Тестування», «Я так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роблю».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12192000" cy="6867145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723900" y="362050"/>
            <a:ext cx="10744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онкурсні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 туру </a:t>
            </a: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фінальний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</a:p>
          <a:p>
            <a:pPr algn="ctr"/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«Географія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«Практична робота», «Майстерка», «Урок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«Образотворче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мистецтво»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«Майстерка», «Урок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«Українська мова та література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«Майстерка», «Урок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«Фізика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«Методичний практикум», «Фізичний експеримент», «Урок».</a:t>
            </a:r>
          </a:p>
        </p:txBody>
      </p:sp>
    </p:spTree>
    <p:extLst>
      <p:ext uri="{BB962C8B-B14F-4D97-AF65-F5344CB8AC3E}">
        <p14:creationId xmlns:p14="http://schemas.microsoft.com/office/powerpoint/2010/main" val="40463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145"/>
          </a:xfrm>
          <a:prstGeom prst="rect">
            <a:avLst/>
          </a:prstGeom>
        </p:spPr>
      </p:pic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89055"/>
              </p:ext>
            </p:extLst>
          </p:nvPr>
        </p:nvGraphicFramePr>
        <p:xfrm>
          <a:off x="0" y="876305"/>
          <a:ext cx="12147550" cy="5960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665">
                  <a:extLst>
                    <a:ext uri="{9D8B030D-6E8A-4147-A177-3AD203B41FA5}">
                      <a16:colId xmlns:a16="http://schemas.microsoft.com/office/drawing/2014/main" val="1555963275"/>
                    </a:ext>
                  </a:extLst>
                </a:gridCol>
                <a:gridCol w="1238620">
                  <a:extLst>
                    <a:ext uri="{9D8B030D-6E8A-4147-A177-3AD203B41FA5}">
                      <a16:colId xmlns:a16="http://schemas.microsoft.com/office/drawing/2014/main" val="4212771670"/>
                    </a:ext>
                  </a:extLst>
                </a:gridCol>
                <a:gridCol w="1151923">
                  <a:extLst>
                    <a:ext uri="{9D8B030D-6E8A-4147-A177-3AD203B41FA5}">
                      <a16:colId xmlns:a16="http://schemas.microsoft.com/office/drawing/2014/main" val="159910369"/>
                    </a:ext>
                  </a:extLst>
                </a:gridCol>
                <a:gridCol w="1254996">
                  <a:extLst>
                    <a:ext uri="{9D8B030D-6E8A-4147-A177-3AD203B41FA5}">
                      <a16:colId xmlns:a16="http://schemas.microsoft.com/office/drawing/2014/main" val="216361487"/>
                    </a:ext>
                  </a:extLst>
                </a:gridCol>
                <a:gridCol w="1376100">
                  <a:extLst>
                    <a:ext uri="{9D8B030D-6E8A-4147-A177-3AD203B41FA5}">
                      <a16:colId xmlns:a16="http://schemas.microsoft.com/office/drawing/2014/main" val="1602082049"/>
                    </a:ext>
                  </a:extLst>
                </a:gridCol>
                <a:gridCol w="1382149">
                  <a:extLst>
                    <a:ext uri="{9D8B030D-6E8A-4147-A177-3AD203B41FA5}">
                      <a16:colId xmlns:a16="http://schemas.microsoft.com/office/drawing/2014/main" val="1106286907"/>
                    </a:ext>
                  </a:extLst>
                </a:gridCol>
                <a:gridCol w="1467180">
                  <a:extLst>
                    <a:ext uri="{9D8B030D-6E8A-4147-A177-3AD203B41FA5}">
                      <a16:colId xmlns:a16="http://schemas.microsoft.com/office/drawing/2014/main" val="880001098"/>
                    </a:ext>
                  </a:extLst>
                </a:gridCol>
                <a:gridCol w="1534737">
                  <a:extLst>
                    <a:ext uri="{9D8B030D-6E8A-4147-A177-3AD203B41FA5}">
                      <a16:colId xmlns:a16="http://schemas.microsoft.com/office/drawing/2014/main" val="1039850762"/>
                    </a:ext>
                  </a:extLst>
                </a:gridCol>
                <a:gridCol w="1467180">
                  <a:extLst>
                    <a:ext uri="{9D8B030D-6E8A-4147-A177-3AD203B41FA5}">
                      <a16:colId xmlns:a16="http://schemas.microsoft.com/office/drawing/2014/main" val="634794292"/>
                    </a:ext>
                  </a:extLst>
                </a:gridCol>
              </a:tblGrid>
              <a:tr h="514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Етапи</a:t>
                      </a:r>
                      <a:r>
                        <a:rPr lang="uk-UA" sz="14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номінації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Образотворче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мистецтво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література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uk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989133"/>
                  </a:ext>
                </a:extLst>
              </a:tr>
              <a:tr h="93145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Відбірковий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</a:t>
                      </a:r>
                      <a:endParaRPr lang="uk-UA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лютий 2024</a:t>
                      </a:r>
                      <a:endParaRPr lang="uk-UA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дистанційно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(48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Практична робота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дистанційно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3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початку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змагань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(86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дистанційно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3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початку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змагань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(48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</a:t>
                      </a:r>
                      <a:endParaRPr lang="uk-UA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247792"/>
                  </a:ext>
                </a:extLst>
              </a:tr>
              <a:tr h="9035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24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учасника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дистанційно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Тестування</a:t>
                      </a:r>
                      <a:endParaRPr lang="uk-UA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 </a:t>
                      </a:r>
                      <a:r>
                        <a:rPr lang="ru-RU" sz="12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учасники</a:t>
                      </a: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поетичного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твору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(24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учасники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так </a:t>
                      </a: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роблю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815666"/>
                  </a:ext>
                </a:extLst>
              </a:tr>
              <a:tr h="9035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24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учасника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2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Дослідження</a:t>
                      </a:r>
                      <a:endParaRPr lang="uk-UA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дистанційно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Аналіз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твору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мистецтва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59135"/>
                  </a:ext>
                </a:extLst>
              </a:tr>
              <a:tr h="90357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Фінальний етап – до 21 лютого 2024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Практична робота</a:t>
                      </a:r>
                      <a:endParaRPr lang="uk-UA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 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Методичний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практикум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255026"/>
                  </a:ext>
                </a:extLst>
              </a:tr>
              <a:tr h="90357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</a:t>
                      </a:r>
                      <a:endParaRPr lang="uk-U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 </a:t>
                      </a:r>
                      <a:r>
                        <a:rPr lang="ru-RU" sz="14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2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Майстерка</a:t>
                      </a:r>
                      <a:endParaRPr lang="uk-UA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Майстерка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Майстерка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Фізичний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експеримент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35710"/>
                  </a:ext>
                </a:extLst>
              </a:tr>
              <a:tr h="88912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Ліцей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№14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Ліцей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№15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Ліцей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 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 </a:t>
                      </a: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uk-UA" sz="18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Ліцей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№16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endParaRPr lang="uk-U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03674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85925" y="61639"/>
            <a:ext cx="8820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uk-UA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 проведення першого туру</a:t>
            </a:r>
            <a:endParaRPr kumimoji="0" lang="uk-UA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uk-UA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всеукраїнського конкурсу «Учитель року – 2024» у номінаціях «Географія»,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uk-UA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«Образотворче мистецтво», «Українська мова та література»,  «Фізика»  </a:t>
            </a:r>
            <a:endParaRPr kumimoji="0" lang="uk-UA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145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355600" y="163023"/>
            <a:ext cx="11442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надходження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сповіщення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повітряну тривогу під час виконання завдань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випробувань: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 зупиняється на час оголошення тривоги;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журі фіксує час, коли виконання завдань було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зупинено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робить відмітку в протоколі засідання журі;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відбою повітряної тривоги виконання завдань продовжується;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оголошує час, який залишається для виконання завдань, фіксує час, з якого продовжено виконання завдань випробування, та робить відмітку в протоколі засідання журі.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444500" y="3659552"/>
            <a:ext cx="11353800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67995" algn="l"/>
              </a:tabLst>
            </a:pP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умов виникнення </a:t>
            </a:r>
            <a:r>
              <a:rPr lang="uk-UA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форс-мажорних ситуацій 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(відсутності  електроенергії, інтернету тощо) рішення щодо термінів виконання конкурсних випробувань конкурсантом/конкурсанткою і їх подачі приймає голова журі конкурсу кожної номінації. </a:t>
            </a:r>
            <a:endParaRPr lang="uk-UA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1600" y="5592389"/>
            <a:ext cx="11988800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467995" algn="l"/>
              </a:tabLst>
            </a:pPr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 оцінювання випробувань першого туру конкурсу доводяться до відома конкурсантів не пізніше наступного після випробування дня.</a:t>
            </a:r>
            <a:endParaRPr lang="uk-UA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5"/>
            <a:ext cx="12192000" cy="6867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3300" y="916048"/>
            <a:ext cx="104266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Преміювання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переможців та лауреатів першого туру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шляхом нагородження грошовими преміями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розмірі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п’ятнадцять тисяч гривень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переможцям конкурсу;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розмірі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дванадцять тисяч гривень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конкурсантам за друге місце;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розмірі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тисяч гривень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конкурсантам за третє місце.</a:t>
            </a:r>
          </a:p>
        </p:txBody>
      </p:sp>
    </p:spTree>
    <p:extLst>
      <p:ext uri="{BB962C8B-B14F-4D97-AF65-F5344CB8AC3E}">
        <p14:creationId xmlns:p14="http://schemas.microsoft.com/office/powerpoint/2010/main" val="13348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1374</Words>
  <Application>Microsoft Office PowerPoint</Application>
  <PresentationFormat>Широкий екран</PresentationFormat>
  <Paragraphs>212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等线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Тетяна</dc:creator>
  <cp:lastModifiedBy>Тетяна</cp:lastModifiedBy>
  <cp:revision>32</cp:revision>
  <dcterms:created xsi:type="dcterms:W3CDTF">2023-12-04T10:29:57Z</dcterms:created>
  <dcterms:modified xsi:type="dcterms:W3CDTF">2023-12-12T11:52:20Z</dcterms:modified>
</cp:coreProperties>
</file>