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71" r:id="rId4"/>
    <p:sldId id="274" r:id="rId5"/>
    <p:sldId id="272" r:id="rId6"/>
    <p:sldId id="273" r:id="rId7"/>
    <p:sldId id="276" r:id="rId8"/>
    <p:sldId id="279" r:id="rId9"/>
    <p:sldId id="284" r:id="rId10"/>
    <p:sldId id="285" r:id="rId11"/>
    <p:sldId id="286" r:id="rId12"/>
    <p:sldId id="288" r:id="rId13"/>
    <p:sldId id="289" r:id="rId14"/>
    <p:sldId id="290" r:id="rId15"/>
    <p:sldId id="291" r:id="rId16"/>
    <p:sldId id="280" r:id="rId17"/>
    <p:sldId id="281" r:id="rId1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82" autoAdjust="0"/>
    <p:restoredTop sz="94660"/>
  </p:normalViewPr>
  <p:slideViewPr>
    <p:cSldViewPr snapToGrid="0">
      <p:cViewPr varScale="1">
        <p:scale>
          <a:sx n="75" d="100"/>
          <a:sy n="75" d="100"/>
        </p:scale>
        <p:origin x="60" y="6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38995-8E75-4E2F-B03F-AAA32C1CC722}" type="datetimeFigureOut">
              <a:rPr lang="uk-UA" smtClean="0"/>
              <a:t>21.09.2023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9CA11-FC92-4522-8F7E-1CB9702275B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5641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38995-8E75-4E2F-B03F-AAA32C1CC722}" type="datetimeFigureOut">
              <a:rPr lang="uk-UA" smtClean="0"/>
              <a:t>21.09.2023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9CA11-FC92-4522-8F7E-1CB9702275B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47686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38995-8E75-4E2F-B03F-AAA32C1CC722}" type="datetimeFigureOut">
              <a:rPr lang="uk-UA" smtClean="0"/>
              <a:t>21.09.2023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9CA11-FC92-4522-8F7E-1CB9702275B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4435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38995-8E75-4E2F-B03F-AAA32C1CC722}" type="datetimeFigureOut">
              <a:rPr lang="uk-UA" smtClean="0"/>
              <a:t>21.09.2023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9CA11-FC92-4522-8F7E-1CB9702275B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599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38995-8E75-4E2F-B03F-AAA32C1CC722}" type="datetimeFigureOut">
              <a:rPr lang="uk-UA" smtClean="0"/>
              <a:t>21.09.2023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9CA11-FC92-4522-8F7E-1CB9702275B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1735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38995-8E75-4E2F-B03F-AAA32C1CC722}" type="datetimeFigureOut">
              <a:rPr lang="uk-UA" smtClean="0"/>
              <a:t>21.09.2023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9CA11-FC92-4522-8F7E-1CB9702275B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7497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38995-8E75-4E2F-B03F-AAA32C1CC722}" type="datetimeFigureOut">
              <a:rPr lang="uk-UA" smtClean="0"/>
              <a:t>21.09.2023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9CA11-FC92-4522-8F7E-1CB9702275B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8608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38995-8E75-4E2F-B03F-AAA32C1CC722}" type="datetimeFigureOut">
              <a:rPr lang="uk-UA" smtClean="0"/>
              <a:t>21.09.2023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9CA11-FC92-4522-8F7E-1CB9702275B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50501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38995-8E75-4E2F-B03F-AAA32C1CC722}" type="datetimeFigureOut">
              <a:rPr lang="uk-UA" smtClean="0"/>
              <a:t>21.09.2023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9CA11-FC92-4522-8F7E-1CB9702275B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81116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38995-8E75-4E2F-B03F-AAA32C1CC722}" type="datetimeFigureOut">
              <a:rPr lang="uk-UA" smtClean="0"/>
              <a:t>21.09.2023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9CA11-FC92-4522-8F7E-1CB9702275B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84419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38995-8E75-4E2F-B03F-AAA32C1CC722}" type="datetimeFigureOut">
              <a:rPr lang="uk-UA" smtClean="0"/>
              <a:t>21.09.2023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9CA11-FC92-4522-8F7E-1CB9702275B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75297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38995-8E75-4E2F-B03F-AAA32C1CC722}" type="datetimeFigureOut">
              <a:rPr lang="uk-UA" smtClean="0"/>
              <a:t>21.09.2023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9CA11-FC92-4522-8F7E-1CB9702275B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88297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vchytel_roku@ukr.ne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444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98027" cy="2230529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95300" y="2558516"/>
            <a:ext cx="104382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uk-UA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умови та порядок проведення </a:t>
            </a:r>
          </a:p>
          <a:p>
            <a:pPr algn="ctr"/>
            <a:r>
              <a:rPr lang="uk-UA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всеукраїнського </a:t>
            </a:r>
            <a:r>
              <a:rPr lang="uk-UA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конкурсу «Учитель </a:t>
            </a:r>
            <a:r>
              <a:rPr lang="uk-UA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року-2024»</a:t>
            </a:r>
            <a:endParaRPr lang="uk-UA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72200" y="4443959"/>
            <a:ext cx="4242216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Харчук А.М., проректор Хмельницького обласного інституту післядипломної педагогічної освіти імені </a:t>
            </a:r>
            <a:r>
              <a:rPr lang="uk-UA" sz="25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Анатолія </a:t>
            </a:r>
            <a:r>
              <a:rPr lang="uk-UA" sz="25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Назаренка</a:t>
            </a:r>
            <a:endParaRPr lang="uk-UA" sz="25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42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444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900" y="89624"/>
            <a:ext cx="12103100" cy="66787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Номінація «Образотворче мистецтво»</a:t>
            </a:r>
          </a:p>
          <a:p>
            <a:pPr algn="ctr"/>
            <a:endParaRPr lang="uk-UA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Випробування «Аналіз твору мистецтва»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Мета: виявлення вміння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конкурсанта/конкурсантки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аналізувати та інтерпретувати твір образотворчого мистецтва.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Формат: </a:t>
            </a: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письмова робота з виконання аналізу та інтерпретації твору образотворчого мистецтва з наданням методичних коментарів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Твір образотворчого мистецтва, однаковий для всіх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конкурсантів/конкурсанток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визначають жеребкуванням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Випробування «Майстерка» 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Мета: виявлення вміння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конкурсанта/конкурсантки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адаптувати власну педагогічну ідею (технології, методи, прийоми роботи) до специфіки навчальних тем та вікових особливостей учнів.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Формат: </a:t>
            </a: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 майстер-класу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зі здобувачами вищої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освіти/педагогічними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працівниками. </a:t>
            </a: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Тему майстер-класу визначають жеребкуванням. Вибір технологій, методів, прийомів роботи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конкурсант/конкурсантка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самостійно </a:t>
            </a:r>
            <a:r>
              <a:rPr lang="uk-UA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(зазначені в інформаційній картці).</a:t>
            </a:r>
          </a:p>
          <a:p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Випробування «Практична робота»</a:t>
            </a: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виявлення вміння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конкурсанта/конкурсантки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вести педагогічний малюнок. 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Формат: </a:t>
            </a: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 педагогічного малюнка з наданням методичних пояснень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12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444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900" y="92432"/>
            <a:ext cx="12103100" cy="66787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Номінація «Українська мова та література»</a:t>
            </a:r>
          </a:p>
          <a:p>
            <a:pPr algn="ctr"/>
            <a:endParaRPr lang="uk-UA" sz="2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Випробування «Аналіз поетичного твору» </a:t>
            </a:r>
          </a:p>
          <a:p>
            <a:pPr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виявлення вміння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конкурсанта/конкурсантки </a:t>
            </a: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аналізувати поетичний твір у змодельованому навчальному середовищі.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Формат: </a:t>
            </a: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 фрагмента навчального заняття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Поетичний твір визначають для кожного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конкурсанта/конкурсантки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жеребкуванням. 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Випробування «Майстерка» </a:t>
            </a:r>
          </a:p>
          <a:p>
            <a:pPr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виявлення спроможності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конкурсанта/конкурсантки </a:t>
            </a: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формувати в </a:t>
            </a:r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учнів/учениць </a:t>
            </a: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наскрізні вміння на уроках інтегрованого мовно-літературного курсу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Формат: </a:t>
            </a: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 прикладної майстерки у формі </a:t>
            </a:r>
            <a:r>
              <a:rPr lang="uk-UA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вебінару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зі здобувачами вищої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освіти/педагогічними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працівниками.</a:t>
            </a: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Тему майстерки обирають жеребкуванням </a:t>
            </a:r>
            <a:r>
              <a:rPr lang="uk-UA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 до модельної навчальної програми «Інтегрований мовно-літературний курс (українська мова, українська та зарубіжні літератури). 5–6 класи</a:t>
            </a:r>
            <a:r>
              <a:rPr lang="uk-UA" sz="20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uk-U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uk-UA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Випробування «Написання </a:t>
            </a:r>
            <a:r>
              <a:rPr lang="uk-UA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есею</a:t>
            </a: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виявлення вміння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конкурсанта/конкурсантки </a:t>
            </a:r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осмислювати/переосмислювати </a:t>
            </a: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запропоновану проблему, творчо виражати індивідуальний погляд на неї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Тему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есею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однакову для всіх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конкурсантів/конкурсанток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визначають жеребкуванням. 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Обсяг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есею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до 3 сторінок рукописного тексту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01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444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900" y="305068"/>
            <a:ext cx="12103100" cy="62478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Номінація «Українська мова та література»</a:t>
            </a:r>
          </a:p>
          <a:p>
            <a:pPr algn="ctr"/>
            <a:endParaRPr lang="uk-UA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Випробування </a:t>
            </a: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«Тестування»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Мета: визначення рівня професійної компетентності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конкурсанта/конкурсантки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Формат: </a:t>
            </a: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комп’ютерне тестування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Зміст тестових завдань передбачає </a:t>
            </a: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запитання щодо планування та організації освітнього процесу; оцінювання результатів навчання здобувачів освіти; теоретичних знань із предметів мовно-літературної освітньої галузі (українська мова, українська література); методики й технології навчання предметів та інтегрованих курсів мовно-літературної освітньої галузі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Тривалість випробування залежить від кількості тестових завдань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Випробування «Урок» </a:t>
            </a: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Мета: визначення рівня педагогічної майстерності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конкурсанта/конкурсантки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Формат: проведення уроку української мови у </a:t>
            </a: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8–11 класах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Кейс випробування (клас, тема уроку) визначають для кожного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конкурсанта/конкурсантки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жеребкуванням. </a:t>
            </a:r>
          </a:p>
          <a:p>
            <a:pPr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Тривалість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уроку – </a:t>
            </a: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 хвилин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uk-UA" dirty="0"/>
          </a:p>
          <a:p>
            <a:pPr algn="ctr"/>
            <a:endParaRPr lang="uk-UA" sz="20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65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444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1600" y="92432"/>
            <a:ext cx="12103100" cy="65556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Номінація «Фізика»</a:t>
            </a:r>
          </a:p>
          <a:p>
            <a:pPr algn="ctr"/>
            <a:endParaRPr lang="uk-UA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Випробування «Методичний практикум»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Мета: визначення рівня </a:t>
            </a: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предметно-методичної компетентності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конкурсанта/конкурсантки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Формат: </a:t>
            </a: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письмова робота з виконання методичних завдань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Кейс випробування, однаковий для всіх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конкурсантів/конкурсанток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визначають жеребкуванням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Випробування «Тестування»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Мета: визначення рівня професійної компетентності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конкурсанта/конкурсантки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Формат: </a:t>
            </a: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комп’ютерне тестування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Зміст тестових завдань передбачає </a:t>
            </a: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запитання з предмета та методики його навчання, педагогіки та психології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відкритого типу передбачають розв’язування задач підвищеної складності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Тривалість випробування залежить від кількості тестових завдань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Випробування «Урок»</a:t>
            </a: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визначення рівня педагогічної майстерності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конкурсанта/конкурсантки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Формат: проведення уроку в </a:t>
            </a: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7–11 класах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Кейс випробування (клас, тема уроку) визначають для кожного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конкурсанта/конкурсантки жеребкуванням.</a:t>
            </a: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Тривалість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уроку – </a:t>
            </a: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 хвилин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0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7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444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458956"/>
            <a:ext cx="11734800" cy="60016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Номінація «Фізика»</a:t>
            </a:r>
          </a:p>
          <a:p>
            <a:pPr algn="ctr"/>
            <a:endPara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Випробування «Фізичний експеримент»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Мета: визначення рівня володіння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конкурсантом/конкурсанткою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методикою та технікою шкільного фізичного експерименту.</a:t>
            </a: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Формат: </a:t>
            </a: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розроблення та виконання фізичного експерименту з використанням запропонованого обладнання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Обладнання для фізичного експерименту визначають жеребкуванням.</a:t>
            </a:r>
            <a:endParaRPr lang="uk-UA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 фізичного експерименту </a:t>
            </a:r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конкурсант/конкурсантка </a:t>
            </a: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 самостійно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Випробування «Я так роблю»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Мета: виявлення вміння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конкурсанта/конкурсантки </a:t>
            </a: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представляти власний педагогічний досвід з організації освітнього процесу в умовах змішаного навчання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Формат: </a:t>
            </a: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представлення власного досвіду розв’язання методичної проблеми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Вибір теми, видів та форм навчальної діяльності, технологій, методів, прийомів роботи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конкурсант/конкурсантка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 самостійно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/>
          </a:p>
          <a:p>
            <a:pPr algn="ctr"/>
            <a:endParaRPr lang="uk-UA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6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444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258901"/>
            <a:ext cx="11734800" cy="64633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 переможців та лауреатів</a:t>
            </a:r>
          </a:p>
          <a:p>
            <a:pPr algn="ctr"/>
            <a:endParaRPr lang="uk-UA" sz="2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разі проведення першого туру конкурсу в декілька етапів </a:t>
            </a:r>
            <a:r>
              <a:rPr lang="uk-UA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учасники кожного </a:t>
            </a:r>
            <a:r>
              <a:rPr lang="uk-UA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наступного етапу визначаються на основі рейтингу, укладеного </a:t>
            </a:r>
            <a:r>
              <a:rPr lang="uk-UA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загальною </a:t>
            </a:r>
            <a:r>
              <a:rPr lang="uk-UA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кількістю балів, одержаних під час випробувань попереднього етапу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uk-UA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Переможець/переможниця</a:t>
            </a:r>
            <a:r>
              <a:rPr lang="uk-UA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лауреати, дипломанти та учасники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першого туру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конкурсу в кожній номінації визначаються </a:t>
            </a:r>
            <a:r>
              <a:rPr lang="uk-UA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основі рейтингу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укладеного за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загальною кількістю балів, одержаних </a:t>
            </a:r>
            <a:r>
              <a:rPr lang="uk-UA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 час усіх випробувань першого туру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випадку однакової кількості балів за результатами кожного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етапу відповідного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туру конкурсу </a:t>
            </a:r>
            <a:r>
              <a:rPr lang="uk-UA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перевага надається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конкурсанту/конкурсантці, який/яка </a:t>
            </a:r>
            <a:r>
              <a:rPr lang="uk-UA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має вищий бал у пріоритетному випробуванні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uk-UA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Пріоритетні випробування кожного етапу відповідного туру </a:t>
            </a:r>
            <a:r>
              <a:rPr lang="uk-UA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конкурсу визначаються </a:t>
            </a:r>
            <a:r>
              <a:rPr lang="uk-UA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першому засіданні </a:t>
            </a:r>
            <a:r>
              <a:rPr lang="uk-UA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журі.</a:t>
            </a:r>
            <a:endParaRPr lang="uk-UA" sz="2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44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44400" cy="6858000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9195" y="56138"/>
            <a:ext cx="6692900" cy="67403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3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 конкурсних випробувань висвітлюватимуться: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сайті ХОІППО у категорії «Вчитель року» </a:t>
            </a:r>
            <a:endParaRPr lang="uk-UA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6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uk-UA" sz="2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uk-UA" sz="26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6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uk-UA" sz="2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базі 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даних про </a:t>
            </a:r>
            <a:endParaRPr lang="uk-UA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переможців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uk-UA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лауреатів 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 дипломантів </a:t>
            </a:r>
            <a:endParaRPr lang="uk-UA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щорічного </a:t>
            </a:r>
          </a:p>
          <a:p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всеукраїнського </a:t>
            </a:r>
          </a:p>
          <a:p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конкурсу </a:t>
            </a:r>
          </a:p>
          <a:p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року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uk-UA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646" t="30339" r="34688" b="28906"/>
          <a:stretch/>
        </p:blipFill>
        <p:spPr>
          <a:xfrm>
            <a:off x="5853728" y="186130"/>
            <a:ext cx="6338272" cy="33511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4942" y="3837564"/>
            <a:ext cx="2784254" cy="278425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1898" y="1384768"/>
            <a:ext cx="2424727" cy="242472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/>
          <a:srcRect l="2604" t="26433" b="17969"/>
          <a:stretch/>
        </p:blipFill>
        <p:spPr>
          <a:xfrm>
            <a:off x="6605095" y="3738262"/>
            <a:ext cx="5459906" cy="27124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3585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77"/>
            <a:ext cx="12344400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2400" y="518733"/>
            <a:ext cx="4927600" cy="13396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загальні питання 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Харчук Антоніна Михайлівна, проректор</a:t>
            </a:r>
            <a:endParaRPr lang="uk-UA" sz="2400" dirty="0"/>
          </a:p>
        </p:txBody>
      </p:sp>
      <p:sp>
        <p:nvSpPr>
          <p:cNvPr id="14" name="Прямокутник 13"/>
          <p:cNvSpPr/>
          <p:nvPr/>
        </p:nvSpPr>
        <p:spPr>
          <a:xfrm>
            <a:off x="6375400" y="882815"/>
            <a:ext cx="5080000" cy="13396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секретар оргкомітету, 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організаційні питання 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uk-UA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Гіджеліцька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Тетяна Володимирівна</a:t>
            </a:r>
            <a:endParaRPr lang="uk-UA" sz="2400" dirty="0"/>
          </a:p>
        </p:txBody>
      </p:sp>
      <p:sp>
        <p:nvSpPr>
          <p:cNvPr id="16" name="Прямокутник 15"/>
          <p:cNvSpPr/>
          <p:nvPr/>
        </p:nvSpPr>
        <p:spPr>
          <a:xfrm>
            <a:off x="152400" y="20763"/>
            <a:ext cx="12192000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Організаційно-методична підтримка підготовки та проведення </a:t>
            </a:r>
            <a:r>
              <a:rPr lang="uk-UA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Конкурсу</a:t>
            </a:r>
            <a:r>
              <a:rPr lang="uk-UA" sz="25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sz="25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кутник 14"/>
          <p:cNvSpPr/>
          <p:nvPr/>
        </p:nvSpPr>
        <p:spPr>
          <a:xfrm>
            <a:off x="152400" y="2585471"/>
            <a:ext cx="4762500" cy="10125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номінація </a:t>
            </a:r>
            <a:r>
              <a:rPr lang="uk-UA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uk-U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Географія</a:t>
            </a:r>
            <a:r>
              <a:rPr lang="uk-UA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uk-UA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uk-UA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Думанська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Галина Володимирівна</a:t>
            </a:r>
            <a:endParaRPr lang="uk-UA" sz="2400" dirty="0"/>
          </a:p>
        </p:txBody>
      </p:sp>
      <p:sp>
        <p:nvSpPr>
          <p:cNvPr id="17" name="Прямокутник 16"/>
          <p:cNvSpPr/>
          <p:nvPr/>
        </p:nvSpPr>
        <p:spPr>
          <a:xfrm>
            <a:off x="6518830" y="2884475"/>
            <a:ext cx="5478940" cy="14373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номінація </a:t>
            </a:r>
            <a:endParaRPr lang="uk-UA" sz="2400" b="1" dirty="0" smtClean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uk-UA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uk-U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Образотворче мистецтво</a:t>
            </a:r>
            <a:r>
              <a:rPr lang="uk-UA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uk-UA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Махмутова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Анжела Євгенівна</a:t>
            </a:r>
            <a:endParaRPr lang="uk-UA" sz="2400" dirty="0"/>
          </a:p>
        </p:txBody>
      </p:sp>
      <p:sp>
        <p:nvSpPr>
          <p:cNvPr id="18" name="Прямокутник 17"/>
          <p:cNvSpPr/>
          <p:nvPr/>
        </p:nvSpPr>
        <p:spPr>
          <a:xfrm>
            <a:off x="239772" y="4396493"/>
            <a:ext cx="6096000" cy="14373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номінація </a:t>
            </a:r>
            <a:endParaRPr lang="uk-UA" sz="2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uk-UA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uk-U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Українська мова та література</a:t>
            </a:r>
            <a:r>
              <a:rPr lang="uk-UA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uk-UA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Манзюк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Світлана Андріївна</a:t>
            </a:r>
            <a:endParaRPr lang="uk-UA" sz="2400" dirty="0"/>
          </a:p>
        </p:txBody>
      </p:sp>
      <p:sp>
        <p:nvSpPr>
          <p:cNvPr id="19" name="Прямокутник 18"/>
          <p:cNvSpPr/>
          <p:nvPr/>
        </p:nvSpPr>
        <p:spPr>
          <a:xfrm>
            <a:off x="7686914" y="5541270"/>
            <a:ext cx="3488391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номінація </a:t>
            </a:r>
            <a:r>
              <a:rPr lang="uk-UA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uk-U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Фізика</a:t>
            </a:r>
            <a:r>
              <a:rPr lang="uk-UA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uk-UA" sz="2400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"/>
          <a:srcRect l="20776" r="29300"/>
          <a:stretch/>
        </p:blipFill>
        <p:spPr>
          <a:xfrm>
            <a:off x="4914900" y="469975"/>
            <a:ext cx="1461858" cy="16662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8065" y="814513"/>
            <a:ext cx="1410692" cy="15897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7355" y="2311063"/>
            <a:ext cx="1600201" cy="16274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3626" y="2784978"/>
            <a:ext cx="1515418" cy="17441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40807" y="4372013"/>
            <a:ext cx="1669186" cy="16691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6688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44400" cy="6858000"/>
          </a:xfrm>
          <a:prstGeom prst="rect">
            <a:avLst/>
          </a:prstGeom>
        </p:spPr>
      </p:pic>
      <p:sp>
        <p:nvSpPr>
          <p:cNvPr id="3" name="Прямокутник 2"/>
          <p:cNvSpPr/>
          <p:nvPr/>
        </p:nvSpPr>
        <p:spPr>
          <a:xfrm>
            <a:off x="2462120" y="0"/>
            <a:ext cx="726776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000" b="1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Нормативні</a:t>
            </a:r>
            <a:r>
              <a:rPr lang="ru-RU" sz="3000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та </a:t>
            </a:r>
            <a:r>
              <a:rPr lang="ru-RU" sz="3000" b="1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інструктивні</a:t>
            </a:r>
            <a:r>
              <a:rPr lang="ru-RU" sz="3000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000" b="1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документи</a:t>
            </a:r>
            <a:r>
              <a:rPr lang="ru-RU" sz="30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endParaRPr lang="ru-RU" sz="3000" dirty="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535781" y="612844"/>
            <a:ext cx="11272838" cy="41549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Указ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Президента України від 29.06.1995 № 489 «Про всеукраїнський конкурс «Учитель року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Положення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 всеукраїнський конкурс «Учитель року»,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затверджене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постановою Кабінету Міністрів України від 11.08.1995 № 638 (із змінами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Наказ Міністерства освіти і науки України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від 13.02.2023 №145 «Про затвердження графіка проведення всеукраїнського конкурсу «Учитель року» у 2024-2028 роках».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Наказ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Міністерства освіти і науки України від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07.06.2023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705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«Про проведення всеукраїнського конкурсу «Учитель року –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2024»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Лист Міністерства освіти і науки України від 23.08.2023 № 1/12626-23 «Про умови та порядок проведення всеукраїнського конкурсу «Учитель року - 2024»</a:t>
            </a:r>
          </a:p>
        </p:txBody>
      </p:sp>
      <p:sp>
        <p:nvSpPr>
          <p:cNvPr id="6" name="Прямокутник 5"/>
          <p:cNvSpPr/>
          <p:nvPr/>
        </p:nvSpPr>
        <p:spPr>
          <a:xfrm>
            <a:off x="535781" y="4843418"/>
            <a:ext cx="11272838" cy="19389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Указ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Президента України від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24.02.2022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№ 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64/2022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«Про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введення воєнного стану в Україні», затверджений Законом України від 24.02.2022 №2102-ІХ.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Указ Президента України від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01.05.2023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№ 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254/2023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«Про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продовження строку дії воєнного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стану в Україні», затверджений Законом України від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02.05.2023 №3057-ІХ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301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44400" cy="6858000"/>
          </a:xfrm>
          <a:prstGeom prst="rect">
            <a:avLst/>
          </a:prstGeom>
        </p:spPr>
      </p:pic>
      <p:sp>
        <p:nvSpPr>
          <p:cNvPr id="3" name="Прямокутник 2"/>
          <p:cNvSpPr/>
          <p:nvPr/>
        </p:nvSpPr>
        <p:spPr>
          <a:xfrm>
            <a:off x="939800" y="122830"/>
            <a:ext cx="10287000" cy="66479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3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Номінації</a:t>
            </a:r>
            <a:r>
              <a:rPr lang="ru-RU" sz="3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endParaRPr lang="ru-RU" sz="3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ctr"/>
            <a:endParaRPr lang="ru-RU" sz="3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ctr"/>
            <a:endParaRPr lang="ru-RU" sz="3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95300" lvl="0" indent="-457200">
              <a:buClr>
                <a:schemeClr val="dk1"/>
              </a:buClr>
              <a:buSzPts val="3000"/>
              <a:buFont typeface="Wingdings" panose="05000000000000000000" pitchFamily="2" charset="2"/>
              <a:buChar char="q"/>
            </a:pP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«</a:t>
            </a:r>
            <a:r>
              <a:rPr lang="ru-RU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Географія</a:t>
            </a: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»</a:t>
            </a:r>
          </a:p>
          <a:p>
            <a:pPr marL="38100" lvl="0">
              <a:buClr>
                <a:schemeClr val="dk1"/>
              </a:buClr>
              <a:buSzPts val="3000"/>
            </a:pPr>
            <a:r>
              <a:rPr lang="ru-RU" sz="3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38100" lvl="0">
              <a:buClr>
                <a:schemeClr val="dk1"/>
              </a:buClr>
              <a:buSzPts val="3000"/>
            </a:pPr>
            <a:endParaRPr lang="ru-RU" sz="3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52500" lvl="1" indent="-457200">
              <a:buClr>
                <a:schemeClr val="dk1"/>
              </a:buClr>
              <a:buSzPts val="3000"/>
              <a:buFont typeface="Wingdings" panose="05000000000000000000" pitchFamily="2" charset="2"/>
              <a:buChar char="q"/>
            </a:pPr>
            <a:r>
              <a:rPr lang="ru-RU" sz="3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«</a:t>
            </a:r>
            <a:r>
              <a:rPr lang="ru-RU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Образотворче</a:t>
            </a:r>
            <a:r>
              <a:rPr lang="ru-RU" sz="3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мистецтво</a:t>
            </a:r>
            <a:r>
              <a:rPr lang="ru-RU" sz="3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»</a:t>
            </a:r>
          </a:p>
          <a:p>
            <a:pPr marL="495300" lvl="1">
              <a:buClr>
                <a:schemeClr val="dk1"/>
              </a:buClr>
              <a:buSzPts val="3000"/>
            </a:pPr>
            <a:r>
              <a:rPr lang="ru-RU" sz="3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38100" lvl="0">
              <a:buClr>
                <a:schemeClr val="dk1"/>
              </a:buClr>
              <a:buSzPts val="3000"/>
            </a:pPr>
            <a:endParaRPr lang="ru-RU" sz="3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409700" lvl="2" indent="-457200">
              <a:buClr>
                <a:schemeClr val="dk1"/>
              </a:buClr>
              <a:buSzPts val="3000"/>
              <a:buFont typeface="Wingdings" panose="05000000000000000000" pitchFamily="2" charset="2"/>
              <a:buChar char="q"/>
            </a:pPr>
            <a:r>
              <a:rPr lang="ru-RU" sz="3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«</a:t>
            </a:r>
            <a:r>
              <a:rPr lang="ru-RU" sz="3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Українська</a:t>
            </a:r>
            <a:r>
              <a:rPr lang="ru-RU" sz="3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мова</a:t>
            </a:r>
            <a:r>
              <a:rPr lang="ru-RU" sz="3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та </a:t>
            </a:r>
            <a:r>
              <a:rPr lang="ru-RU" sz="3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література</a:t>
            </a:r>
            <a:r>
              <a:rPr lang="ru-RU" sz="3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»</a:t>
            </a:r>
          </a:p>
          <a:p>
            <a:pPr marL="952500" lvl="2">
              <a:buClr>
                <a:schemeClr val="dk1"/>
              </a:buClr>
              <a:buSzPts val="3000"/>
            </a:pPr>
            <a:endParaRPr lang="ru-RU" sz="3000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866900" lvl="3" indent="-457200">
              <a:buClr>
                <a:schemeClr val="dk1"/>
              </a:buClr>
              <a:buSzPts val="3000"/>
              <a:buFont typeface="Wingdings" panose="05000000000000000000" pitchFamily="2" charset="2"/>
              <a:buChar char="q"/>
            </a:pPr>
            <a:r>
              <a:rPr lang="ru-RU" sz="3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«</a:t>
            </a:r>
            <a:r>
              <a:rPr lang="ru-RU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Фізика</a:t>
            </a:r>
            <a:r>
              <a:rPr lang="ru-RU" sz="3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»</a:t>
            </a:r>
          </a:p>
          <a:p>
            <a:pPr marL="1866900" lvl="3" indent="-457200">
              <a:buClr>
                <a:schemeClr val="dk1"/>
              </a:buClr>
              <a:buSzPts val="3000"/>
              <a:buFont typeface="Wingdings" panose="05000000000000000000" pitchFamily="2" charset="2"/>
              <a:buChar char="q"/>
            </a:pPr>
            <a:endParaRPr lang="ru-RU" sz="3000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409700" lvl="3">
              <a:buClr>
                <a:schemeClr val="dk1"/>
              </a:buClr>
              <a:buSzPts val="3000"/>
            </a:pPr>
            <a:endParaRPr lang="ru-RU" sz="3000" dirty="0">
              <a:solidFill>
                <a:schemeClr val="dk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8956" y="600691"/>
            <a:ext cx="2697158" cy="21055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0218" y="1935750"/>
            <a:ext cx="2796375" cy="20415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4880" y="3644177"/>
            <a:ext cx="2642323" cy="26423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7300" y="4781550"/>
            <a:ext cx="2209800" cy="20764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9295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44400" cy="6858000"/>
          </a:xfrm>
          <a:prstGeom prst="rect">
            <a:avLst/>
          </a:prstGeom>
        </p:spPr>
      </p:pic>
      <p:sp>
        <p:nvSpPr>
          <p:cNvPr id="3" name="Google Shape;77;p16"/>
          <p:cNvSpPr txBox="1"/>
          <p:nvPr/>
        </p:nvSpPr>
        <p:spPr>
          <a:xfrm>
            <a:off x="1309428" y="988347"/>
            <a:ext cx="10223291" cy="48813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uk" sz="3100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Тури проведення</a:t>
            </a:r>
            <a:r>
              <a:rPr lang="uk" sz="31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uk" sz="3100" dirty="0" smtClean="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88950" lvl="0" indent="-457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Wingdings" panose="05000000000000000000" pitchFamily="2" charset="2"/>
              <a:buChar char="q"/>
            </a:pPr>
            <a:r>
              <a:rPr lang="uk" sz="31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перший тур </a:t>
            </a:r>
            <a:r>
              <a:rPr lang="uk" sz="31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листопад 2023 року – </a:t>
            </a:r>
            <a:r>
              <a:rPr lang="uk" sz="3100" b="1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лютий 2024 року</a:t>
            </a:r>
          </a:p>
          <a:p>
            <a:pPr marL="3175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</a:pPr>
            <a:r>
              <a:rPr lang="uk" sz="3100" b="1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uk" sz="3100" i="1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(в один або декілька етапів)</a:t>
            </a:r>
            <a:r>
              <a:rPr lang="uk" sz="3100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</a:p>
          <a:p>
            <a:pPr marL="31750" lvl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</a:pPr>
            <a:endParaRPr lang="uk" sz="3100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1750" lvl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</a:pPr>
            <a:endParaRPr lang="uk" sz="3100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46150" lvl="1" indent="-457200" algn="just">
              <a:lnSpc>
                <a:spcPct val="115000"/>
              </a:lnSpc>
              <a:buClr>
                <a:schemeClr val="dk1"/>
              </a:buClr>
              <a:buSzPts val="3100"/>
              <a:buFont typeface="Wingdings" panose="05000000000000000000" pitchFamily="2" charset="2"/>
              <a:buChar char="q"/>
            </a:pPr>
            <a:r>
              <a:rPr lang="uk" sz="31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другий тур </a:t>
            </a:r>
            <a:r>
              <a:rPr lang="uk" sz="3100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–</a:t>
            </a:r>
            <a:r>
              <a:rPr lang="uk" sz="3100" b="1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квітень-травень 2024 року </a:t>
            </a:r>
          </a:p>
          <a:p>
            <a:pPr marL="488950" lvl="1" algn="ctr">
              <a:lnSpc>
                <a:spcPct val="115000"/>
              </a:lnSpc>
              <a:buClr>
                <a:schemeClr val="dk1"/>
              </a:buClr>
              <a:buSzPts val="3100"/>
            </a:pPr>
            <a:r>
              <a:rPr lang="uk" sz="3100" i="1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(у два етапи: відбірковий та фінальний)</a:t>
            </a:r>
            <a:endParaRPr sz="3100" dirty="0"/>
          </a:p>
        </p:txBody>
      </p:sp>
    </p:spTree>
    <p:extLst>
      <p:ext uri="{BB962C8B-B14F-4D97-AF65-F5344CB8AC3E}">
        <p14:creationId xmlns:p14="http://schemas.microsoft.com/office/powerpoint/2010/main" val="38185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44400" cy="6858000"/>
          </a:xfrm>
          <a:prstGeom prst="rect">
            <a:avLst/>
          </a:prstGeom>
        </p:spPr>
      </p:pic>
      <p:sp>
        <p:nvSpPr>
          <p:cNvPr id="3" name="Прямокутник 2"/>
          <p:cNvSpPr/>
          <p:nvPr/>
        </p:nvSpPr>
        <p:spPr>
          <a:xfrm>
            <a:off x="3348316" y="276554"/>
            <a:ext cx="54445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800" b="1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Вимоги</a:t>
            </a:r>
            <a:r>
              <a:rPr lang="ru-RU" sz="2800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щодо</a:t>
            </a:r>
            <a:r>
              <a:rPr lang="ru-RU" sz="2800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участі</a:t>
            </a:r>
            <a:r>
              <a:rPr lang="ru-RU" sz="2800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у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Конкурсі</a:t>
            </a:r>
            <a:r>
              <a:rPr lang="ru-RU" sz="28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endParaRPr lang="ru-RU" sz="2800" dirty="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876300" y="1076328"/>
            <a:ext cx="10642600" cy="476438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342900" marR="254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571500" algn="l"/>
              </a:tabLst>
            </a:pP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Учасники (педагогічні працівники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закладів загальної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середньої та професійної (професійно-технічної) освіти).</a:t>
            </a:r>
          </a:p>
          <a:p>
            <a:pPr marL="342900" marR="254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571500" algn="l"/>
              </a:tabLst>
            </a:pP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Участь </a:t>
            </a:r>
            <a:r>
              <a:rPr lang="uk-UA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добровільних засадах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незалежно від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фаху.</a:t>
            </a:r>
          </a:p>
          <a:p>
            <a:pPr marL="342900" marR="254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571500" algn="l"/>
              </a:tabLst>
            </a:pP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Педагогічний 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стаж </a:t>
            </a: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конкурсанта/конкурсантки має 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бути не менше 3-х років на дату реєстрації на конкурс. </a:t>
            </a:r>
            <a:endParaRPr lang="uk-UA" sz="24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254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571500" algn="l"/>
              </a:tabLst>
            </a:pP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Основне місце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роботи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учасника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заклад загальної середньої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або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професійної (професійно-технічної) освіти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marR="254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571500" algn="l"/>
              </a:tabLst>
            </a:pP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Викладачі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закладів професійної (професійно-технічної)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освіти беруть участь у конкурсі на загальних умовах.</a:t>
            </a:r>
          </a:p>
          <a:p>
            <a:pPr marL="342900" marR="254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571500" algn="l"/>
              </a:tabLst>
            </a:pPr>
            <a:r>
              <a:rPr lang="uk-UA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Мовою конкурсу </a:t>
            </a:r>
            <a:r>
              <a:rPr lang="uk-UA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є державна мова</a:t>
            </a:r>
            <a:r>
              <a:rPr lang="uk-UA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uk-UA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26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444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4000" y="135791"/>
            <a:ext cx="11938000" cy="65864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участі у Конкурсі педагогічним працівникам необхідно</a:t>
            </a:r>
            <a:r>
              <a:rPr lang="uk-UA" sz="3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uk-U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зареєструватись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офіційній сторінці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конкурсу в розділі </a:t>
            </a:r>
          </a:p>
          <a:p>
            <a:pPr algn="just"/>
            <a:r>
              <a:rPr lang="uk-U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«Реєстрація учасників-2024» </a:t>
            </a:r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(з 25 вересня до 16 жовтня 2023 року)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Перший тур</a:t>
            </a:r>
            <a:endParaRPr lang="uk-UA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подати інформаційну картку </a:t>
            </a:r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(терміни подачі будуть вказані </a:t>
            </a:r>
            <a:r>
              <a:rPr lang="uk-UA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додатково). </a:t>
            </a:r>
            <a:endParaRPr lang="uk-UA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темі повідомлення зазначається номінація, наприклад, «Географія». У назвах файлів обов’язково вказуються номінація, прізвище, область, наприклад, «</a:t>
            </a:r>
            <a:r>
              <a:rPr lang="uk-UA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Географія_Вітенко_Хмельницька</a:t>
            </a:r>
            <a:r>
              <a:rPr lang="uk-UA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(</a:t>
            </a:r>
            <a:r>
              <a:rPr lang="ru-RU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додаток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r>
              <a:rPr lang="uk-UA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uk-U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Другий </a:t>
            </a:r>
            <a:r>
              <a:rPr lang="uk-U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тур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подати інформаційну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картку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текстовому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редакторі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Microsoft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(до 04 березня 2024 року надіслати на електронну адресу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vchytel_roku@ukr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net</a:t>
            </a:r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покликання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відеорезюме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(план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відеорезюме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додатку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4)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портретне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фото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форматі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JPG/JPEG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(400 х 400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пікселів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22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44400" cy="6858000"/>
          </a:xfrm>
          <a:prstGeom prst="rect">
            <a:avLst/>
          </a:prstGeom>
        </p:spPr>
      </p:pic>
      <p:sp>
        <p:nvSpPr>
          <p:cNvPr id="3" name="Прямокутник 2"/>
          <p:cNvSpPr/>
          <p:nvPr/>
        </p:nvSpPr>
        <p:spPr>
          <a:xfrm>
            <a:off x="675598" y="143734"/>
            <a:ext cx="111227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3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 кожному турі конкурсу проводяться такі випробування (опис у додатку 3)</a:t>
            </a:r>
            <a:r>
              <a:rPr lang="uk-UA" sz="30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endParaRPr lang="uk-UA" sz="2500" dirty="0" smtClean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438150" y="1159397"/>
            <a:ext cx="11468100" cy="526297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uk-U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омінація </a:t>
            </a:r>
            <a:r>
              <a:rPr lang="uk-U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«Географія» </a:t>
            </a:r>
            <a:endParaRPr lang="uk-UA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«Майстерка»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«Практична робота»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«Тестування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Дослідження»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Урок»; </a:t>
            </a:r>
          </a:p>
          <a:p>
            <a:pPr algn="ctr"/>
            <a:r>
              <a:rPr lang="uk-U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Номінація </a:t>
            </a:r>
            <a:r>
              <a:rPr lang="uk-U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«Образотворче мистецтво» </a:t>
            </a:r>
            <a:endParaRPr lang="uk-UA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 твору мистецтва»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Практична робота»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«Тестування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uk-UA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«Майстерка»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«Урок»; </a:t>
            </a:r>
          </a:p>
          <a:p>
            <a:pPr algn="ctr"/>
            <a:r>
              <a:rPr lang="uk-U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uk-U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омінація </a:t>
            </a:r>
            <a:r>
              <a:rPr lang="uk-U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«Українська мова та література» </a:t>
            </a:r>
            <a:endParaRPr lang="uk-UA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 поетичного твору»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Написання </a:t>
            </a:r>
            <a:r>
              <a:rPr lang="uk-UA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есею</a:t>
            </a:r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«Тестування», </a:t>
            </a:r>
            <a:r>
              <a:rPr lang="uk-UA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«Майстерка»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«Урок»; </a:t>
            </a:r>
          </a:p>
          <a:p>
            <a:pPr algn="ctr"/>
            <a:r>
              <a:rPr lang="uk-U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uk-U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омінація </a:t>
            </a:r>
            <a:r>
              <a:rPr lang="uk-U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«Фізика</a:t>
            </a:r>
            <a:r>
              <a:rPr lang="uk-U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just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Методичний практикум»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«Тестування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«Я так роблю</a:t>
            </a:r>
            <a:r>
              <a:rPr lang="uk-UA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Фізичний експеримент»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98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444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9400" y="89624"/>
            <a:ext cx="11912600" cy="66787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Номінація </a:t>
            </a:r>
            <a:r>
              <a:rPr lang="uk-U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«Географія»</a:t>
            </a:r>
          </a:p>
          <a:p>
            <a:pPr algn="ctr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Випробування «Дослідження» </a:t>
            </a:r>
            <a:endParaRPr lang="uk-UA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виявлення вміння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конкурсанта/конкурсантки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проєктувати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дослідницько-пошукову діяльність учнів.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Формат: </a:t>
            </a: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розроблення програми дослідження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uk-UA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Випробування </a:t>
            </a: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«Майстерка» </a:t>
            </a:r>
            <a:endParaRPr lang="uk-UA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виявлення вміння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конкурсанта/конкурсантки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адаптувати власну педагогічну ідею (технології, методи, прийоми роботи) до специфіки навчальних тем та вікових особливостей учнів.</a:t>
            </a: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Формат: </a:t>
            </a: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 майстер-класу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зі здобувачами вищої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освіти/педагогічними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працівниками. </a:t>
            </a: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Тему майстер-класу визначають жеребкуванням. Вибір технологій, методів, прийомів роботи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конкурсант/конкурсантка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самостійно </a:t>
            </a:r>
            <a:r>
              <a:rPr lang="uk-UA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(зазначені в інформаційній картці).</a:t>
            </a:r>
          </a:p>
          <a:p>
            <a:endParaRPr lang="uk-UA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Випробування «Практична робота» </a:t>
            </a:r>
            <a:endParaRPr lang="uk-UA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виявлення вміння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конкурсанта/конкурсантки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розробляти та виконувати практичні завдання з </a:t>
            </a: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використанням інтернет-ресурсів, зокрема картографічних.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Формат: </a:t>
            </a: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розроблення завдання для практичної роботи, її виконання та оформлення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Тему практичної роботи, однакову для всіх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конкурсантів/конкурсанток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визначають жеребкуванням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0530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444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9400" y="671879"/>
            <a:ext cx="11912600" cy="53553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Номінація </a:t>
            </a:r>
            <a:r>
              <a:rPr lang="uk-UA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«Географія</a:t>
            </a:r>
            <a:r>
              <a:rPr lang="uk-UA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endParaRPr lang="uk-UA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Випробування «Тестування»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Мета: визначення рівня професійної компетентності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конкурсанта/конкурсантки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Формат: </a:t>
            </a: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комп’ютерне тестування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Зміст тестових завдань передбачає </a:t>
            </a: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запитання з предмета, методики й технології його навчання, психології та педагогіки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Тривалість випробування залежить від кількості тестових завдань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uk-UA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Випробування </a:t>
            </a: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«Урок» 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Мета: визначення рівня педагогічної майстерності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конкурсанта/конкурсантки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Формат: проведення </a:t>
            </a: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уроку в 6–9 класах.</a:t>
            </a:r>
          </a:p>
          <a:p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Тривалість </a:t>
            </a: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уроку – 45 хвилин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uk-UA" dirty="0"/>
          </a:p>
          <a:p>
            <a:pPr algn="ctr"/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03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853</TotalTime>
  <Words>778</Words>
  <Application>Microsoft Office PowerPoint</Application>
  <PresentationFormat>Широкий екран</PresentationFormat>
  <Paragraphs>208</Paragraphs>
  <Slides>17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Тетяна</dc:creator>
  <cp:lastModifiedBy>Тетяна</cp:lastModifiedBy>
  <cp:revision>93</cp:revision>
  <dcterms:created xsi:type="dcterms:W3CDTF">2022-11-02T11:17:54Z</dcterms:created>
  <dcterms:modified xsi:type="dcterms:W3CDTF">2023-09-21T08:28:36Z</dcterms:modified>
</cp:coreProperties>
</file>