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4" r:id="rId2"/>
    <p:sldId id="307" r:id="rId3"/>
    <p:sldId id="313" r:id="rId4"/>
    <p:sldId id="305" r:id="rId5"/>
    <p:sldId id="308" r:id="rId6"/>
    <p:sldId id="314" r:id="rId7"/>
    <p:sldId id="315" r:id="rId8"/>
    <p:sldId id="316" r:id="rId9"/>
    <p:sldId id="309" r:id="rId10"/>
    <p:sldId id="321" r:id="rId11"/>
    <p:sldId id="310" r:id="rId12"/>
    <p:sldId id="311" r:id="rId13"/>
    <p:sldId id="318" r:id="rId14"/>
    <p:sldId id="322" r:id="rId15"/>
    <p:sldId id="29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-9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3.wdp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microsoft.com/office/2007/relationships/hdphoto" Target="../media/hdphoto2.wdp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204864"/>
            <a:ext cx="7128792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Найда В.Ю., Найда Ю.М.</a:t>
            </a:r>
            <a:endParaRPr lang="uk-UA" sz="28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ПРЕЗЕНТАЦІЯ </a:t>
            </a: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ЗБІРКИ ВИБРАНИХ НАУКОВИХ СТАТЕЙ «МУЗИЧНО-ОСВІТНЄ ЖИТТЯ ПОДІЛЛЯ: ІСТОРІОГРАФІЯ ТА СУЧАСНІСТЬ»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2" descr="D:\Юра\Книги та статті\Музично-освітнє життя Поділля\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/>
          <a:stretch/>
        </p:blipFill>
        <p:spPr bwMode="auto">
          <a:xfrm>
            <a:off x="428728" y="764704"/>
            <a:ext cx="1594316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contras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25114" r="5554" b="32262"/>
          <a:stretch>
            <a:fillRect/>
          </a:stretch>
        </p:blipFill>
        <p:spPr bwMode="auto">
          <a:xfrm>
            <a:off x="539552" y="750944"/>
            <a:ext cx="2412145" cy="166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15189" r="15204" b="15582"/>
          <a:stretch>
            <a:fillRect/>
          </a:stretch>
        </p:blipFill>
        <p:spPr bwMode="auto">
          <a:xfrm>
            <a:off x="1448394" y="4310307"/>
            <a:ext cx="1503303" cy="223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" b="2020"/>
          <a:stretch>
            <a:fillRect/>
          </a:stretch>
        </p:blipFill>
        <p:spPr bwMode="auto">
          <a:xfrm>
            <a:off x="6732240" y="979085"/>
            <a:ext cx="1744345" cy="246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15170"/>
            <a:ext cx="1541914" cy="228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5263" b="2499"/>
          <a:stretch>
            <a:fillRect/>
          </a:stretch>
        </p:blipFill>
        <p:spPr bwMode="auto">
          <a:xfrm>
            <a:off x="3563888" y="4038292"/>
            <a:ext cx="1667385" cy="257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14992" r="5240" b="56433"/>
          <a:stretch/>
        </p:blipFill>
        <p:spPr bwMode="auto">
          <a:xfrm>
            <a:off x="3324187" y="890432"/>
            <a:ext cx="3070374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8804" r="5190" b="50168"/>
          <a:stretch>
            <a:fillRect/>
          </a:stretch>
        </p:blipFill>
        <p:spPr bwMode="auto">
          <a:xfrm>
            <a:off x="4990404" y="3480130"/>
            <a:ext cx="2808313" cy="149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1686"/>
            <a:ext cx="16764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User\Рабочий стол\на флешку\2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" t="2901" r="1603" b="3212"/>
          <a:stretch/>
        </p:blipFill>
        <p:spPr bwMode="auto">
          <a:xfrm>
            <a:off x="6516216" y="4563225"/>
            <a:ext cx="1872208" cy="1985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фото\IMG_4128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0" t="5282" r="5489" b="9508"/>
          <a:stretch/>
        </p:blipFill>
        <p:spPr bwMode="auto">
          <a:xfrm>
            <a:off x="4644008" y="2258584"/>
            <a:ext cx="2210496" cy="1438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6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564904"/>
            <a:ext cx="4680520" cy="3450696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детальна інформація про музично-освітнє життя регіону в його динаміці.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10081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І</a:t>
            </a:r>
            <a:r>
              <a:rPr lang="en-US" sz="4000" dirty="0" smtClean="0"/>
              <a:t>V </a:t>
            </a:r>
            <a:r>
              <a:rPr lang="uk-UA" sz="4000" dirty="0" smtClean="0"/>
              <a:t>розділ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Музично-педагогічна освіта Поділля»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90992"/>
              </p:ext>
            </p:extLst>
          </p:nvPr>
        </p:nvGraphicFramePr>
        <p:xfrm>
          <a:off x="5004048" y="2132856"/>
          <a:ext cx="3529983" cy="447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окумент" r:id="rId3" imgW="4562241" imgH="5788073" progId="Word.Document.12">
                  <p:embed/>
                </p:oleObj>
              </mc:Choice>
              <mc:Fallback>
                <p:oleObj name="Документ" r:id="rId3" imgW="4562241" imgH="5788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048" y="2132856"/>
                        <a:ext cx="3529983" cy="4478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:\Юра\Книги та статті\Музично-освітнє життя Поділля\imag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/>
          <a:stretch/>
        </p:blipFill>
        <p:spPr bwMode="auto">
          <a:xfrm>
            <a:off x="611560" y="4221088"/>
            <a:ext cx="1594316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4248471" cy="187220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короткі відомості про деякі події мистецько-освітнього характеру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регіону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848872" cy="13681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en-US" sz="4000" dirty="0" smtClean="0"/>
              <a:t>V </a:t>
            </a:r>
            <a:r>
              <a:rPr lang="uk-UA" sz="4000" dirty="0" smtClean="0"/>
              <a:t>розділ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Мистецько-освітні події Поділля»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146091"/>
              </p:ext>
            </p:extLst>
          </p:nvPr>
        </p:nvGraphicFramePr>
        <p:xfrm>
          <a:off x="4860032" y="2564904"/>
          <a:ext cx="3782161" cy="3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Документ" r:id="rId3" imgW="4562241" imgH="3720364" progId="Word.Document.12">
                  <p:embed/>
                </p:oleObj>
              </mc:Choice>
              <mc:Fallback>
                <p:oleObj name="Документ" r:id="rId3" imgW="4562241" imgH="3720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032" y="2564904"/>
                        <a:ext cx="3782161" cy="3084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:\Юра\Книги та статті\Музично-освітнє життя Поділля\imag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/>
          <a:stretch/>
        </p:blipFill>
        <p:spPr bwMode="auto">
          <a:xfrm>
            <a:off x="467544" y="4365104"/>
            <a:ext cx="1594316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Юра\Книги та статті\Подільські вісті\Найда Іван - учень Хмельницької ДМШ № 2.JPG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 r="5192"/>
          <a:stretch/>
        </p:blipFill>
        <p:spPr bwMode="auto">
          <a:xfrm>
            <a:off x="6016896" y="768568"/>
            <a:ext cx="1128879" cy="1453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Юра\Книги та статті\Подільські вісті\Учениці Хмельницької ДШМ.jpg"/>
          <p:cNvPicPr/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6372" r="23250" b="9976"/>
          <a:stretch/>
        </p:blipFill>
        <p:spPr bwMode="auto">
          <a:xfrm>
            <a:off x="581880" y="780202"/>
            <a:ext cx="3342590" cy="1180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23864" r="5307" b="2683"/>
          <a:stretch/>
        </p:blipFill>
        <p:spPr bwMode="auto">
          <a:xfrm>
            <a:off x="304776" y="1900425"/>
            <a:ext cx="1668565" cy="1785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2017-04-20 12-34-39"/>
          <p:cNvPicPr/>
          <p:nvPr/>
        </p:nvPicPr>
        <p:blipFill>
          <a:blip r:embed="rId5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18872" b="5774"/>
          <a:stretch>
            <a:fillRect/>
          </a:stretch>
        </p:blipFill>
        <p:spPr bwMode="auto">
          <a:xfrm>
            <a:off x="1933387" y="2272930"/>
            <a:ext cx="3558057" cy="14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34044" r="14435"/>
          <a:stretch>
            <a:fillRect/>
          </a:stretch>
        </p:blipFill>
        <p:spPr bwMode="auto">
          <a:xfrm>
            <a:off x="611560" y="3752073"/>
            <a:ext cx="2053383" cy="137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2475" r="17490"/>
          <a:stretch>
            <a:fillRect/>
          </a:stretch>
        </p:blipFill>
        <p:spPr bwMode="auto">
          <a:xfrm>
            <a:off x="3131840" y="3759916"/>
            <a:ext cx="1396414" cy="126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5" t="7664" r="17506" b="56262"/>
          <a:stretch>
            <a:fillRect/>
          </a:stretch>
        </p:blipFill>
        <p:spPr bwMode="auto">
          <a:xfrm>
            <a:off x="5692790" y="2221989"/>
            <a:ext cx="1041679" cy="154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/>
          <a:stretch/>
        </p:blipFill>
        <p:spPr bwMode="auto">
          <a:xfrm>
            <a:off x="5690491" y="3701055"/>
            <a:ext cx="1781687" cy="1426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Описание: D:\документи\1 2021 січень док\Октава 11\фото\Дует НАЙДИ 3.jpg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89" y="4937978"/>
            <a:ext cx="2228183" cy="14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Описание: D:\документи\1 2021 січень док\Октава 11\фото\Дует НАЙДИ 1.jpg"/>
          <p:cNvPicPr/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34" y="5081032"/>
            <a:ext cx="1943919" cy="132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Изображение 395"/>
          <p:cNvPicPr>
            <a:picLocks noChangeAspect="1"/>
          </p:cNvPicPr>
          <p:nvPr/>
        </p:nvPicPr>
        <p:blipFill rotWithShape="1"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14427" r="11297"/>
          <a:stretch/>
        </p:blipFill>
        <p:spPr bwMode="auto">
          <a:xfrm>
            <a:off x="7083835" y="980728"/>
            <a:ext cx="1779702" cy="1430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5551" b="4779"/>
          <a:stretch>
            <a:fillRect/>
          </a:stretch>
        </p:blipFill>
        <p:spPr bwMode="auto">
          <a:xfrm>
            <a:off x="1301826" y="5092429"/>
            <a:ext cx="1943235" cy="160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G:\46117\фото головне\2020 -\випуск Машы\20200611_111931.jpg"/>
          <p:cNvPicPr/>
          <p:nvPr/>
        </p:nvPicPr>
        <p:blipFill rotWithShape="1"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4" t="37410" r="36385" b="36281"/>
          <a:stretch/>
        </p:blipFill>
        <p:spPr bwMode="auto">
          <a:xfrm>
            <a:off x="4860032" y="836712"/>
            <a:ext cx="998723" cy="1339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IMG_8458"/>
          <p:cNvPicPr/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6" b="10590"/>
          <a:stretch>
            <a:fillRect/>
          </a:stretch>
        </p:blipFill>
        <p:spPr bwMode="auto">
          <a:xfrm>
            <a:off x="7770617" y="3655124"/>
            <a:ext cx="1327558" cy="147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фото\день нар\IMG_20190805_214440_259.jpg"/>
          <p:cNvPicPr/>
          <p:nvPr/>
        </p:nvPicPr>
        <p:blipFill rotWithShape="1"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3" t="32314" r="18004" b="37069"/>
          <a:stretch/>
        </p:blipFill>
        <p:spPr bwMode="auto">
          <a:xfrm>
            <a:off x="6940807" y="2494291"/>
            <a:ext cx="1723733" cy="1294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6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ра\Книги та статті\Музично-освітнє життя Поділля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2" y="980728"/>
            <a:ext cx="7488832" cy="48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25272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Дякую за увагу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D:\Юра\Книги та статті\Музично-освітнє життя Поділля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45546"/>
            <a:ext cx="4248471" cy="27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ра\Книги та статті\Музично-освітнє життя Поділля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0959"/>
            <a:ext cx="7488832" cy="48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608512"/>
          </a:xfrm>
        </p:spPr>
        <p:txBody>
          <a:bodyPr>
            <a:normAutofit fontScale="70000" lnSpcReduction="20000"/>
          </a:bodyPr>
          <a:lstStyle/>
          <a:p>
            <a:pPr indent="274320" algn="just">
              <a:lnSpc>
                <a:spcPct val="170000"/>
              </a:lnSpc>
              <a:spcBef>
                <a:spcPts val="0"/>
              </a:spcBef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Збірку складають наукові статті, присвячені як музично-педагогічним та культурно-мистецьким проблемам, так і загальним питанням у названій галузі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Збірка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репрезентує 83 статті, опублікованих у наукових виданнях та в періодичній пресі в період 2002–2023 років, що стало їх практичною апробацією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Фактичний матеріал поданий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 контексті історії, освіти, культури та мистецтва.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indent="274320" algn="just">
              <a:lnSpc>
                <a:spcPct val="170000"/>
              </a:lnSpc>
              <a:spcBef>
                <a:spcPts val="0"/>
              </a:spcBef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Статті у збірці розташовані не за роками їхньої публікації, а із урахуванням тематично-логічного розвитку основного змісту.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274320" algn="just">
              <a:lnSpc>
                <a:spcPct val="170000"/>
              </a:lnSpc>
              <a:spcBef>
                <a:spcPts val="0"/>
              </a:spcBef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Збірник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складається із </a:t>
            </a:r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передмови, п’яти розділів, додатків та приміток. 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«МУЗИЧНО-ОСВІТНЄ ЖИТТЯ ПОДІЛЛЯ: ІСТОРІОГРАФІЯ ТА СУЧАСНІСТЬ»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86392"/>
          </a:xfrm>
        </p:spPr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 розділ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Культурно-мистецьке Поділля»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4536504" cy="4065315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матеріали описового характеру про мистецьке життя регіону, починаючи від другої половини ХІХ ст. і до сучасності.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47714"/>
            <a:ext cx="32858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Юра\Книги та статті\Музично-освітнє життя Поділля\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/>
          <a:stretch/>
        </p:blipFill>
        <p:spPr bwMode="auto">
          <a:xfrm>
            <a:off x="539552" y="4168332"/>
            <a:ext cx="1594316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700808"/>
            <a:ext cx="5112567" cy="4425355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інформація про наших славних земляків, які примножували історію та духовну культуру регіону, залишили після себе вагомий творчий спадок, і про тих, які й нині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високопрофесійно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творять сьогодення.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ІІ </a:t>
            </a:r>
            <a:r>
              <a:rPr lang="uk-UA" sz="3600" dirty="0" smtClean="0"/>
              <a:t>розділ 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Митці та творчі колективи Поділля»</a:t>
            </a:r>
            <a:br>
              <a:rPr lang="uk-UA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191545" cy="432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Юра\Книги та статті\Музично-освітнє життя Поділля\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/>
          <a:stretch/>
        </p:blipFill>
        <p:spPr bwMode="auto">
          <a:xfrm>
            <a:off x="467544" y="4509120"/>
            <a:ext cx="1594316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/>
          <a:stretch>
            <a:fillRect/>
          </a:stretch>
        </p:blipFill>
        <p:spPr bwMode="auto">
          <a:xfrm>
            <a:off x="827584" y="2708920"/>
            <a:ext cx="157543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0946"/>
            <a:ext cx="159575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r="10257"/>
          <a:stretch>
            <a:fillRect/>
          </a:stretch>
        </p:blipFill>
        <p:spPr bwMode="auto">
          <a:xfrm>
            <a:off x="6012160" y="2420888"/>
            <a:ext cx="1603375" cy="2290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6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8722" b="15831"/>
          <a:stretch>
            <a:fillRect/>
          </a:stretch>
        </p:blipFill>
        <p:spPr bwMode="auto">
          <a:xfrm>
            <a:off x="591283" y="692696"/>
            <a:ext cx="1611630" cy="208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1" t="12971" r="29977" b="64871"/>
          <a:stretch/>
        </p:blipFill>
        <p:spPr bwMode="auto">
          <a:xfrm>
            <a:off x="2699792" y="866810"/>
            <a:ext cx="1530350" cy="212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Documents and Settings\User\Рабочий стол\DSC_2934k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46" t="15184" r="47257" b="65691"/>
          <a:stretch/>
        </p:blipFill>
        <p:spPr bwMode="auto">
          <a:xfrm>
            <a:off x="4647351" y="548680"/>
            <a:ext cx="1600200" cy="2122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4112" r="7242"/>
          <a:stretch>
            <a:fillRect/>
          </a:stretch>
        </p:blipFill>
        <p:spPr bwMode="auto">
          <a:xfrm>
            <a:off x="251520" y="3140968"/>
            <a:ext cx="159702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4987" b="12505"/>
          <a:stretch>
            <a:fillRect/>
          </a:stretch>
        </p:blipFill>
        <p:spPr bwMode="auto">
          <a:xfrm>
            <a:off x="2023404" y="3518140"/>
            <a:ext cx="1551940" cy="197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20514" r="17851" b="22617"/>
          <a:stretch>
            <a:fillRect/>
          </a:stretch>
        </p:blipFill>
        <p:spPr bwMode="auto">
          <a:xfrm>
            <a:off x="3844076" y="3868908"/>
            <a:ext cx="1606550" cy="231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Описание: C:\Documents and Settings\User\Мои документы\Загрузки\IMG-67397f75a44d4235710a82e262b819fc-V.jpg"/>
          <p:cNvPicPr/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2245" r="32104" b="14215"/>
          <a:stretch>
            <a:fillRect/>
          </a:stretch>
        </p:blipFill>
        <p:spPr bwMode="auto">
          <a:xfrm>
            <a:off x="7164288" y="3868908"/>
            <a:ext cx="1736090" cy="210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4" t="3120" r="56767" b="81329"/>
          <a:stretch>
            <a:fillRect/>
          </a:stretch>
        </p:blipFill>
        <p:spPr bwMode="auto">
          <a:xfrm>
            <a:off x="5580112" y="3140967"/>
            <a:ext cx="1506808" cy="214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9341" r="71841" b="65311"/>
          <a:stretch>
            <a:fillRect/>
          </a:stretch>
        </p:blipFill>
        <p:spPr bwMode="auto">
          <a:xfrm>
            <a:off x="6660232" y="950312"/>
            <a:ext cx="1651635" cy="1957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4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8" t="9431" r="12122" b="75543"/>
          <a:stretch>
            <a:fillRect/>
          </a:stretch>
        </p:blipFill>
        <p:spPr bwMode="auto">
          <a:xfrm>
            <a:off x="642367" y="830425"/>
            <a:ext cx="2993529" cy="144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 t="21680" r="26896" b="24089"/>
          <a:stretch/>
        </p:blipFill>
        <p:spPr bwMode="auto">
          <a:xfrm>
            <a:off x="5580112" y="830425"/>
            <a:ext cx="3036736" cy="1897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32709" r="16667" b="2396"/>
          <a:stretch>
            <a:fillRect/>
          </a:stretch>
        </p:blipFill>
        <p:spPr bwMode="auto">
          <a:xfrm>
            <a:off x="587152" y="2492896"/>
            <a:ext cx="1752600" cy="207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6" t="8386" r="12996" b="72031"/>
          <a:stretch>
            <a:fillRect/>
          </a:stretch>
        </p:blipFill>
        <p:spPr bwMode="auto">
          <a:xfrm>
            <a:off x="2843808" y="1988840"/>
            <a:ext cx="2860154" cy="187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User\Мои документы\Загрузки\20221221_163558.jpg"/>
          <p:cNvPicPr/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16667" r="2163" b="10897"/>
          <a:stretch/>
        </p:blipFill>
        <p:spPr bwMode="auto">
          <a:xfrm>
            <a:off x="5591512" y="3140968"/>
            <a:ext cx="3268989" cy="1938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1" t="10963" r="4912" b="68777"/>
          <a:stretch>
            <a:fillRect/>
          </a:stretch>
        </p:blipFill>
        <p:spPr bwMode="auto">
          <a:xfrm>
            <a:off x="251520" y="4738811"/>
            <a:ext cx="2592288" cy="141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4437112"/>
            <a:ext cx="3032835" cy="2022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9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5" y="2564904"/>
            <a:ext cx="4248473" cy="3450696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висвітлено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діяльність факультету мистецтв на зламі двох століть.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087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ІІІ розділ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Хмельницька гуманітарно-педагогічна академія»</a:t>
            </a:r>
            <a:br>
              <a:rPr lang="uk-UA" sz="4000" b="1" i="1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4752"/>
              </p:ext>
            </p:extLst>
          </p:nvPr>
        </p:nvGraphicFramePr>
        <p:xfrm>
          <a:off x="5189797" y="1988840"/>
          <a:ext cx="3362400" cy="425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окумент" r:id="rId3" imgW="4562241" imgH="5777642" progId="Word.Document.12">
                  <p:embed/>
                </p:oleObj>
              </mc:Choice>
              <mc:Fallback>
                <p:oleObj name="Документ" r:id="rId3" imgW="4562241" imgH="57776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9797" y="1988840"/>
                        <a:ext cx="3362400" cy="4257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:\Юра\Книги та статті\Музично-освітнє життя Поділля\imag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/>
          <a:stretch/>
        </p:blipFill>
        <p:spPr bwMode="auto">
          <a:xfrm>
            <a:off x="467544" y="4221088"/>
            <a:ext cx="1594316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196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Волна</vt:lpstr>
      <vt:lpstr>Документ Microsoft Word</vt:lpstr>
      <vt:lpstr>Презентация PowerPoint</vt:lpstr>
      <vt:lpstr>Презентация PowerPoint</vt:lpstr>
      <vt:lpstr>«МУЗИЧНО-ОСВІТНЄ ЖИТТЯ ПОДІЛЛЯ: ІСТОРІОГРАФІЯ ТА СУЧАСНІСТЬ» </vt:lpstr>
      <vt:lpstr> І розділ «Культурно-мистецьке Поділля» </vt:lpstr>
      <vt:lpstr> ІІ розділ «Митці та творчі колективи Поділля» </vt:lpstr>
      <vt:lpstr>Презентация PowerPoint</vt:lpstr>
      <vt:lpstr>Презентация PowerPoint</vt:lpstr>
      <vt:lpstr>Презентация PowerPoint</vt:lpstr>
      <vt:lpstr> ІІІ розділ «Хмельницька гуманітарно-педагогічна академія» </vt:lpstr>
      <vt:lpstr>Презентация PowerPoint</vt:lpstr>
      <vt:lpstr> ІV розділ «Музично-педагогічна освіта Поділля»  </vt:lpstr>
      <vt:lpstr> V розділ «Мистецько-освітні події Поділля»  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САВАНИ</dc:title>
  <dc:creator>user</dc:creator>
  <cp:lastModifiedBy>User</cp:lastModifiedBy>
  <cp:revision>66</cp:revision>
  <dcterms:created xsi:type="dcterms:W3CDTF">2017-11-18T21:01:22Z</dcterms:created>
  <dcterms:modified xsi:type="dcterms:W3CDTF">2023-03-13T23:41:01Z</dcterms:modified>
</cp:coreProperties>
</file>